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9" r:id="rId3"/>
    <p:sldId id="404" r:id="rId4"/>
    <p:sldId id="260" r:id="rId5"/>
    <p:sldId id="385" r:id="rId6"/>
    <p:sldId id="263" r:id="rId7"/>
    <p:sldId id="386" r:id="rId8"/>
    <p:sldId id="267" r:id="rId9"/>
    <p:sldId id="382" r:id="rId10"/>
    <p:sldId id="377" r:id="rId11"/>
    <p:sldId id="367" r:id="rId12"/>
    <p:sldId id="353" r:id="rId13"/>
    <p:sldId id="387" r:id="rId14"/>
    <p:sldId id="359" r:id="rId15"/>
    <p:sldId id="360" r:id="rId16"/>
    <p:sldId id="375" r:id="rId17"/>
    <p:sldId id="378" r:id="rId18"/>
    <p:sldId id="379" r:id="rId19"/>
    <p:sldId id="380" r:id="rId20"/>
    <p:sldId id="365" r:id="rId21"/>
    <p:sldId id="354" r:id="rId22"/>
    <p:sldId id="355" r:id="rId23"/>
    <p:sldId id="356" r:id="rId24"/>
    <p:sldId id="357" r:id="rId25"/>
    <p:sldId id="366" r:id="rId26"/>
    <p:sldId id="358" r:id="rId27"/>
    <p:sldId id="393" r:id="rId28"/>
    <p:sldId id="395" r:id="rId29"/>
    <p:sldId id="396" r:id="rId30"/>
    <p:sldId id="397" r:id="rId31"/>
    <p:sldId id="398" r:id="rId32"/>
    <p:sldId id="399" r:id="rId33"/>
    <p:sldId id="400" r:id="rId34"/>
    <p:sldId id="401" r:id="rId35"/>
    <p:sldId id="402" r:id="rId36"/>
    <p:sldId id="403" r:id="rId37"/>
    <p:sldId id="341"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5DAA"/>
    <a:srgbClr val="002E6C"/>
    <a:srgbClr val="00B1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25" autoAdjust="0"/>
    <p:restoredTop sz="66442" autoAdjust="0"/>
  </p:normalViewPr>
  <p:slideViewPr>
    <p:cSldViewPr snapToGrid="0" snapToObjects="1">
      <p:cViewPr varScale="1">
        <p:scale>
          <a:sx n="99" d="100"/>
          <a:sy n="99" d="100"/>
        </p:scale>
        <p:origin x="1496" y="184"/>
      </p:cViewPr>
      <p:guideLst>
        <p:guide orient="horz" pos="1620"/>
        <p:guide pos="2880"/>
      </p:guideLst>
    </p:cSldViewPr>
  </p:slideViewPr>
  <p:outlineViewPr>
    <p:cViewPr>
      <p:scale>
        <a:sx n="33" d="100"/>
        <a:sy n="33" d="100"/>
      </p:scale>
      <p:origin x="0" y="4497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7" d="100"/>
          <a:sy n="67" d="100"/>
        </p:scale>
        <p:origin x="-135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AA122-7A35-9745-A26A-EE8C50CA7602}" type="datetimeFigureOut">
              <a:rPr lang="en-US" smtClean="0"/>
              <a:t>1/25/23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mi-NZ" dirty="0"/>
              <a:t>Click to edit Master text styles</a:t>
            </a:r>
          </a:p>
          <a:p>
            <a:pPr lvl="1"/>
            <a:r>
              <a:rPr lang="mi-NZ" dirty="0"/>
              <a:t>Second level</a:t>
            </a:r>
          </a:p>
          <a:p>
            <a:pPr lvl="2"/>
            <a:r>
              <a:rPr lang="mi-NZ" dirty="0"/>
              <a:t>Third level</a:t>
            </a:r>
          </a:p>
          <a:p>
            <a:pPr lvl="3"/>
            <a:r>
              <a:rPr lang="mi-NZ" dirty="0"/>
              <a:t>Fourth level</a:t>
            </a:r>
          </a:p>
          <a:p>
            <a:pPr lvl="4"/>
            <a:r>
              <a:rPr lang="mi-NZ" dirty="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DFFE2-AB0B-A546-BA03-FA78CA7417E4}" type="slidenum">
              <a:rPr lang="en-US" smtClean="0"/>
              <a:t>‹#›</a:t>
            </a:fld>
            <a:endParaRPr lang="en-US"/>
          </a:p>
        </p:txBody>
      </p:sp>
      <p:pic>
        <p:nvPicPr>
          <p:cNvPr id="8" name="Picture 7" descr="MSCI_NZSCHOOLSLOGO_WIDE_RGB_BLUE_UR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458200"/>
            <a:ext cx="1625600" cy="536565"/>
          </a:xfrm>
          <a:prstGeom prst="rect">
            <a:avLst/>
          </a:prstGeom>
        </p:spPr>
      </p:pic>
    </p:spTree>
    <p:extLst>
      <p:ext uri="{BB962C8B-B14F-4D97-AF65-F5344CB8AC3E}">
        <p14:creationId xmlns:p14="http://schemas.microsoft.com/office/powerpoint/2010/main" val="20214464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200" kern="1200">
        <a:solidFill>
          <a:schemeClr val="tx1"/>
        </a:solidFill>
        <a:latin typeface="Arial"/>
        <a:ea typeface="+mn-ea"/>
        <a:cs typeface="Arial"/>
      </a:defRPr>
    </a:lvl2pPr>
    <a:lvl3pPr marL="914400" algn="l" defTabSz="457200" rtl="0" eaLnBrk="1" latinLnBrk="0" hangingPunct="1">
      <a:defRPr sz="1200" kern="1200">
        <a:solidFill>
          <a:schemeClr val="tx1"/>
        </a:solidFill>
        <a:latin typeface="Arial"/>
        <a:ea typeface="+mn-ea"/>
        <a:cs typeface="Arial"/>
      </a:defRPr>
    </a:lvl3pPr>
    <a:lvl4pPr marL="1371600" algn="l" defTabSz="457200" rtl="0" eaLnBrk="1" latinLnBrk="0" hangingPunct="1">
      <a:defRPr sz="1200" kern="1200">
        <a:solidFill>
          <a:schemeClr val="tx1"/>
        </a:solidFill>
        <a:latin typeface="Arial"/>
        <a:ea typeface="+mn-ea"/>
        <a:cs typeface="Arial"/>
      </a:defRPr>
    </a:lvl4pPr>
    <a:lvl5pPr marL="1828800" algn="l" defTabSz="457200" rtl="0" eaLnBrk="1" latinLnBrk="0" hangingPunct="1">
      <a:defRPr sz="12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sDh2Cn2bNxk"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1</a:t>
            </a:fld>
            <a:endParaRPr lang="en-US"/>
          </a:p>
        </p:txBody>
      </p:sp>
    </p:spTree>
    <p:extLst>
      <p:ext uri="{BB962C8B-B14F-4D97-AF65-F5344CB8AC3E}">
        <p14:creationId xmlns:p14="http://schemas.microsoft.com/office/powerpoint/2010/main" val="3582720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b="1" dirty="0">
                <a:solidFill>
                  <a:srgbClr val="175EAA"/>
                </a:solidFill>
              </a:rPr>
              <a:t>TEACHER NOTES</a:t>
            </a:r>
            <a:endParaRPr lang="en-US" b="1" dirty="0"/>
          </a:p>
          <a:p>
            <a:endParaRPr lang="en-US" dirty="0">
              <a:solidFill>
                <a:srgbClr val="000000"/>
              </a:solidFill>
            </a:endParaRPr>
          </a:p>
          <a:p>
            <a:r>
              <a:rPr lang="en-US" dirty="0">
                <a:solidFill>
                  <a:srgbClr val="000000"/>
                </a:solidFill>
              </a:rPr>
              <a:t>You could</a:t>
            </a:r>
            <a:r>
              <a:rPr lang="en-US" baseline="0" dirty="0">
                <a:solidFill>
                  <a:srgbClr val="000000"/>
                </a:solidFill>
              </a:rPr>
              <a:t> go back and review Topic 1</a:t>
            </a:r>
          </a:p>
          <a:p>
            <a:endParaRPr lang="en-US"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10</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a:t>
            </a:r>
            <a:r>
              <a:rPr lang="en-US" b="1" baseline="0" dirty="0"/>
              <a:t> NOTES</a:t>
            </a:r>
          </a:p>
        </p:txBody>
      </p:sp>
      <p:sp>
        <p:nvSpPr>
          <p:cNvPr id="4" name="Slide Number Placeholder 3"/>
          <p:cNvSpPr>
            <a:spLocks noGrp="1"/>
          </p:cNvSpPr>
          <p:nvPr>
            <p:ph type="sldNum" sz="quarter" idx="10"/>
          </p:nvPr>
        </p:nvSpPr>
        <p:spPr/>
        <p:txBody>
          <a:bodyPr/>
          <a:lstStyle/>
          <a:p>
            <a:fld id="{F84DFFE2-AB0B-A546-BA03-FA78CA7417E4}" type="slidenum">
              <a:rPr lang="en-US" smtClean="0"/>
              <a:t>11</a:t>
            </a:fld>
            <a:endParaRPr lang="en-US"/>
          </a:p>
        </p:txBody>
      </p:sp>
    </p:spTree>
    <p:extLst>
      <p:ext uri="{BB962C8B-B14F-4D97-AF65-F5344CB8AC3E}">
        <p14:creationId xmlns:p14="http://schemas.microsoft.com/office/powerpoint/2010/main" val="3081724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a:t>
            </a:r>
            <a:r>
              <a:rPr lang="en-US" b="1" baseline="0" dirty="0"/>
              <a:t> NOTES</a:t>
            </a:r>
          </a:p>
          <a:p>
            <a:endParaRPr lang="en-US" baseline="0" dirty="0"/>
          </a:p>
          <a:p>
            <a:r>
              <a:rPr lang="en-US" baseline="0" dirty="0"/>
              <a:t>Suggest collaborative work </a:t>
            </a:r>
            <a:r>
              <a:rPr lang="mr-IN" baseline="0" dirty="0"/>
              <a:t>–</a:t>
            </a:r>
            <a:r>
              <a:rPr lang="en-US" baseline="0" dirty="0"/>
              <a:t> one or two students research each time period and then work together for final production.</a:t>
            </a:r>
          </a:p>
          <a:p>
            <a:endParaRPr lang="en-US" baseline="0" dirty="0"/>
          </a:p>
          <a:p>
            <a:r>
              <a:rPr lang="en-US" baseline="0" dirty="0"/>
              <a:t>Resources include (see Teacher Outline)</a:t>
            </a:r>
          </a:p>
          <a:p>
            <a:pPr marL="0" marR="0" indent="0" algn="l" defTabSz="457200" rtl="0" eaLnBrk="1" fontAlgn="auto" latinLnBrk="0" hangingPunct="1">
              <a:lnSpc>
                <a:spcPct val="100000"/>
              </a:lnSpc>
              <a:spcBef>
                <a:spcPts val="0"/>
              </a:spcBef>
              <a:spcAft>
                <a:spcPts val="0"/>
              </a:spcAft>
              <a:buClrTx/>
              <a:buSzTx/>
              <a:buFontTx/>
              <a:buNone/>
              <a:tabLst/>
              <a:defRPr/>
            </a:pPr>
            <a:r>
              <a:rPr lang="en-NZ" baseline="0" dirty="0"/>
              <a:t>http://www.treaty2u.govt.nz/the-treaty-today/fisheries/index.htm</a:t>
            </a:r>
            <a:endParaRPr lang="en-US" baseline="0" dirty="0"/>
          </a:p>
          <a:p>
            <a:r>
              <a:rPr lang="en-NZ" dirty="0"/>
              <a:t>https://teara.govt.nz/en/fishing-industry/print</a:t>
            </a:r>
          </a:p>
          <a:p>
            <a:r>
              <a:rPr lang="en-NZ" dirty="0"/>
              <a:t>https://www.sciencelearn.org.nz/resources/1865-fisheries-in-new-zealand-timeline</a:t>
            </a:r>
          </a:p>
          <a:p>
            <a:r>
              <a:rPr lang="en-NZ" baseline="0" dirty="0"/>
              <a:t>https://www.nzgeo.com/stories/the-lost-art-of-fishing/</a:t>
            </a:r>
          </a:p>
        </p:txBody>
      </p:sp>
      <p:sp>
        <p:nvSpPr>
          <p:cNvPr id="4" name="Slide Number Placeholder 3"/>
          <p:cNvSpPr>
            <a:spLocks noGrp="1"/>
          </p:cNvSpPr>
          <p:nvPr>
            <p:ph type="sldNum" sz="quarter" idx="10"/>
          </p:nvPr>
        </p:nvSpPr>
        <p:spPr/>
        <p:txBody>
          <a:bodyPr/>
          <a:lstStyle/>
          <a:p>
            <a:fld id="{F84DFFE2-AB0B-A546-BA03-FA78CA7417E4}" type="slidenum">
              <a:rPr lang="en-US" smtClean="0"/>
              <a:t>12</a:t>
            </a:fld>
            <a:endParaRPr lang="en-US"/>
          </a:p>
        </p:txBody>
      </p:sp>
    </p:spTree>
    <p:extLst>
      <p:ext uri="{BB962C8B-B14F-4D97-AF65-F5344CB8AC3E}">
        <p14:creationId xmlns:p14="http://schemas.microsoft.com/office/powerpoint/2010/main" val="3081724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a:t>
            </a:r>
            <a:r>
              <a:rPr lang="en-US" b="1" baseline="0" dirty="0"/>
              <a:t> NOTES</a:t>
            </a:r>
          </a:p>
          <a:p>
            <a:endParaRPr lang="en-US" baseline="0" dirty="0"/>
          </a:p>
          <a:p>
            <a:r>
              <a:rPr lang="en-US" baseline="0" dirty="0"/>
              <a:t>Suggest collaborative work </a:t>
            </a:r>
            <a:r>
              <a:rPr lang="mr-IN" baseline="0" dirty="0"/>
              <a:t>–</a:t>
            </a:r>
            <a:r>
              <a:rPr lang="en-US" baseline="0" dirty="0"/>
              <a:t> one or two students research each time period and then work together for final production.</a:t>
            </a:r>
          </a:p>
          <a:p>
            <a:endParaRPr lang="en-US" baseline="0" dirty="0"/>
          </a:p>
          <a:p>
            <a:r>
              <a:rPr lang="en-US" baseline="0" dirty="0"/>
              <a:t>Resources include (see Teacher Outline)</a:t>
            </a:r>
          </a:p>
          <a:p>
            <a:r>
              <a:rPr lang="en-NZ" dirty="0"/>
              <a:t>https://teara.govt.nz/en/fishing-industry/print</a:t>
            </a:r>
          </a:p>
          <a:p>
            <a:r>
              <a:rPr lang="en-NZ" dirty="0"/>
              <a:t>https://www.sciencelearn.org.nz/resources/1865-fisheries-in-new-zealand-timeline</a:t>
            </a:r>
          </a:p>
          <a:p>
            <a:r>
              <a:rPr lang="en-NZ" baseline="0" dirty="0"/>
              <a:t>https://www.nzgeo.com/stories/the-lost-art-of-fishing/</a:t>
            </a:r>
          </a:p>
          <a:p>
            <a:endParaRPr lang="en-NZ" baseline="0" dirty="0"/>
          </a:p>
          <a:p>
            <a:r>
              <a:rPr lang="en-NZ" baseline="0" dirty="0"/>
              <a:t>Digital timelines - https://elearningindustry.com/top-10-free-timeline-creation-tools-for-teachers</a:t>
            </a:r>
          </a:p>
          <a:p>
            <a:r>
              <a:rPr lang="en-NZ" baseline="0" dirty="0"/>
              <a:t>Powtoon - https://www.powtoon.com/edu-home/</a:t>
            </a:r>
          </a:p>
          <a:p>
            <a:r>
              <a:rPr lang="en-NZ" baseline="0" dirty="0"/>
              <a:t>Slowmation - http://www.slowmation.com</a:t>
            </a:r>
            <a:endParaRPr lang="en-US" baseline="0" dirty="0"/>
          </a:p>
        </p:txBody>
      </p:sp>
      <p:sp>
        <p:nvSpPr>
          <p:cNvPr id="4" name="Slide Number Placeholder 3"/>
          <p:cNvSpPr>
            <a:spLocks noGrp="1"/>
          </p:cNvSpPr>
          <p:nvPr>
            <p:ph type="sldNum" sz="quarter" idx="10"/>
          </p:nvPr>
        </p:nvSpPr>
        <p:spPr/>
        <p:txBody>
          <a:bodyPr/>
          <a:lstStyle/>
          <a:p>
            <a:fld id="{F84DFFE2-AB0B-A546-BA03-FA78CA7417E4}" type="slidenum">
              <a:rPr lang="en-US" smtClean="0"/>
              <a:t>13</a:t>
            </a:fld>
            <a:endParaRPr lang="en-US"/>
          </a:p>
        </p:txBody>
      </p:sp>
    </p:spTree>
    <p:extLst>
      <p:ext uri="{BB962C8B-B14F-4D97-AF65-F5344CB8AC3E}">
        <p14:creationId xmlns:p14="http://schemas.microsoft.com/office/powerpoint/2010/main" val="3081724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a:t>
            </a:r>
            <a:r>
              <a:rPr lang="en-US" b="1" baseline="0" dirty="0"/>
              <a:t> NOTES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r>
              <a:rPr lang="en-US" baseline="0" dirty="0"/>
              <a:t>For more information see the Seafood New Zealand’s economic summary at:</a:t>
            </a:r>
          </a:p>
          <a:p>
            <a:r>
              <a:rPr lang="en-US" baseline="0" dirty="0"/>
              <a:t>https://</a:t>
            </a:r>
            <a:r>
              <a:rPr lang="en-US" baseline="0" dirty="0" err="1"/>
              <a:t>www.seafood.co.nz</a:t>
            </a:r>
            <a:r>
              <a:rPr lang="en-US" baseline="0" dirty="0"/>
              <a:t>/detail-3/seafood-nz-magazine-april-2020 </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Or you can look for a more recent one here: https://</a:t>
            </a:r>
            <a:r>
              <a:rPr lang="en-US" baseline="0" dirty="0" err="1"/>
              <a:t>www.seafood.co.nz</a:t>
            </a:r>
            <a:r>
              <a:rPr lang="en-US" baseline="0" dirty="0"/>
              <a:t>/publications/magazine </a:t>
            </a:r>
          </a:p>
          <a:p>
            <a:endParaRPr lang="en-US" baseline="0" dirty="0"/>
          </a:p>
          <a:p>
            <a:endParaRPr lang="en-US" baseline="0" dirty="0"/>
          </a:p>
          <a:p>
            <a:r>
              <a:rPr lang="en-US" baseline="0" dirty="0"/>
              <a:t>NOTE </a:t>
            </a:r>
            <a:r>
              <a:rPr lang="mr-IN" baseline="0" dirty="0"/>
              <a:t>–</a:t>
            </a:r>
            <a:r>
              <a:rPr lang="en-US" baseline="0" dirty="0"/>
              <a:t> you might want to discuss what fin fish are! </a:t>
            </a:r>
            <a:r>
              <a:rPr lang="en-US" baseline="0" dirty="0" err="1"/>
              <a:t>Ie</a:t>
            </a:r>
            <a:r>
              <a:rPr lang="en-US" baseline="0" dirty="0"/>
              <a:t> they are fish / types of seafood with fins (rather than mussels, crayfish etc)</a:t>
            </a:r>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14</a:t>
            </a:fld>
            <a:endParaRPr lang="en-US"/>
          </a:p>
        </p:txBody>
      </p:sp>
    </p:spTree>
    <p:extLst>
      <p:ext uri="{BB962C8B-B14F-4D97-AF65-F5344CB8AC3E}">
        <p14:creationId xmlns:p14="http://schemas.microsoft.com/office/powerpoint/2010/main" val="1216308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a:t>
            </a:r>
            <a:r>
              <a:rPr lang="en-US" b="1" baseline="0" dirty="0"/>
              <a:t> NOTES</a:t>
            </a:r>
          </a:p>
          <a:p>
            <a:endParaRPr lang="en-US" baseline="0" dirty="0"/>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r>
              <a:rPr lang="en-US" baseline="0" dirty="0"/>
              <a:t>For more information see the Seafood New Zealand’s economic summary at: https://</a:t>
            </a:r>
            <a:r>
              <a:rPr lang="en-US" baseline="0" dirty="0" err="1"/>
              <a:t>www.seafood.co.nz</a:t>
            </a:r>
            <a:r>
              <a:rPr lang="en-US" baseline="0" dirty="0"/>
              <a:t>/detail-3/seafood-nz-magazine-april-2020</a:t>
            </a:r>
          </a:p>
          <a:p>
            <a:endParaRPr lang="en-US" baseline="0" dirty="0"/>
          </a:p>
          <a:p>
            <a:r>
              <a:rPr lang="en-US" baseline="0" dirty="0"/>
              <a:t>Or you can look for a more recent one here: https://</a:t>
            </a:r>
            <a:r>
              <a:rPr lang="en-US" baseline="0" dirty="0" err="1"/>
              <a:t>www.seafood.co.nz</a:t>
            </a:r>
            <a:r>
              <a:rPr lang="en-US" baseline="0" dirty="0"/>
              <a:t>/publications/magazine </a:t>
            </a:r>
          </a:p>
          <a:p>
            <a:endParaRPr lang="en-US" baseline="0" dirty="0"/>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NOTE </a:t>
            </a:r>
            <a:r>
              <a:rPr lang="mr-IN" baseline="0" dirty="0"/>
              <a:t>–</a:t>
            </a:r>
            <a:r>
              <a:rPr lang="en-US" baseline="0" dirty="0"/>
              <a:t> you might want to discuss what fin fish are! </a:t>
            </a:r>
            <a:r>
              <a:rPr lang="en-US" baseline="0" dirty="0" err="1"/>
              <a:t>Ie</a:t>
            </a:r>
            <a:r>
              <a:rPr lang="en-US" baseline="0" dirty="0"/>
              <a:t> they are fish / types of seafood with fins (rather than mussels, crayfish etc)</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15</a:t>
            </a:fld>
            <a:endParaRPr lang="en-US"/>
          </a:p>
        </p:txBody>
      </p:sp>
    </p:spTree>
    <p:extLst>
      <p:ext uri="{BB962C8B-B14F-4D97-AF65-F5344CB8AC3E}">
        <p14:creationId xmlns:p14="http://schemas.microsoft.com/office/powerpoint/2010/main" val="2078555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a:t>
            </a:r>
            <a:r>
              <a:rPr lang="en-US" b="1" baseline="0" dirty="0"/>
              <a:t> NOTES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r>
              <a:rPr lang="en-US" baseline="0" dirty="0"/>
              <a:t>For more information see on lost and wasted seafood see the comprehensive report by FAO:  http://</a:t>
            </a:r>
            <a:r>
              <a:rPr lang="en-US" baseline="0" dirty="0" err="1"/>
              <a:t>www.fao.org</a:t>
            </a:r>
            <a:r>
              <a:rPr lang="en-US" baseline="0" dirty="0"/>
              <a:t>/3/ca9229en/CA9229EN.pdf</a:t>
            </a:r>
          </a:p>
          <a:p>
            <a:endParaRPr lang="en-US" baseline="0" dirty="0"/>
          </a:p>
          <a:p>
            <a:r>
              <a:rPr lang="en-US" baseline="0" dirty="0"/>
              <a:t>See also: https://</a:t>
            </a:r>
            <a:r>
              <a:rPr lang="en-US" baseline="0" dirty="0" err="1"/>
              <a:t>www.hakaimagazine.com</a:t>
            </a:r>
            <a:r>
              <a:rPr lang="en-US" baseline="0" dirty="0"/>
              <a:t>/features/wasted/  </a:t>
            </a:r>
          </a:p>
          <a:p>
            <a:endParaRPr lang="en-US" baseline="0" dirty="0"/>
          </a:p>
          <a:p>
            <a:r>
              <a:rPr lang="en-US" baseline="0" dirty="0"/>
              <a:t>And: https://</a:t>
            </a:r>
            <a:r>
              <a:rPr lang="en-US" baseline="0" dirty="0" err="1"/>
              <a:t>www.msc.org</a:t>
            </a:r>
            <a:r>
              <a:rPr lang="en-US" baseline="0" dirty="0"/>
              <a:t>/media-</a:t>
            </a:r>
            <a:r>
              <a:rPr lang="en-US" baseline="0" dirty="0" err="1"/>
              <a:t>centre</a:t>
            </a:r>
            <a:r>
              <a:rPr lang="en-US" baseline="0" dirty="0"/>
              <a:t>/news-opinion/news/2020/06/10/five-things-you-need-to-know-about-the-state-of-the-world-s-fish</a:t>
            </a:r>
          </a:p>
          <a:p>
            <a:endParaRPr lang="en-US" baseline="0" dirty="0"/>
          </a:p>
          <a:p>
            <a:r>
              <a:rPr lang="en-US" baseline="0" dirty="0"/>
              <a:t>ANSWERS</a:t>
            </a:r>
          </a:p>
          <a:p>
            <a:r>
              <a:rPr lang="en-US" baseline="0" dirty="0"/>
              <a:t>Waste due to many factors </a:t>
            </a:r>
            <a:r>
              <a:rPr lang="mr-IN" baseline="0" dirty="0"/>
              <a:t>–</a:t>
            </a:r>
            <a:r>
              <a:rPr lang="en-US" baseline="0" dirty="0"/>
              <a:t> spoilage, </a:t>
            </a:r>
          </a:p>
          <a:p>
            <a:r>
              <a:rPr lang="en-US" baseline="0" dirty="0"/>
              <a:t>Richer countries have the highest amount of waste</a:t>
            </a:r>
            <a:endParaRPr lang="en-US" dirty="0"/>
          </a:p>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16</a:t>
            </a:fld>
            <a:endParaRPr lang="en-US"/>
          </a:p>
        </p:txBody>
      </p:sp>
    </p:spTree>
    <p:extLst>
      <p:ext uri="{BB962C8B-B14F-4D97-AF65-F5344CB8AC3E}">
        <p14:creationId xmlns:p14="http://schemas.microsoft.com/office/powerpoint/2010/main" val="733138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TEACHER</a:t>
            </a:r>
            <a:r>
              <a:rPr lang="en-US" b="1" baseline="0" dirty="0"/>
              <a:t> NOTES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r>
              <a:rPr lang="en-US" baseline="0" dirty="0"/>
              <a:t>For more information see the Seafood New Zealand’s facts and figures:</a:t>
            </a:r>
          </a:p>
          <a:p>
            <a:r>
              <a:rPr lang="en-US" dirty="0"/>
              <a:t>https://</a:t>
            </a:r>
            <a:r>
              <a:rPr lang="en-US" dirty="0" err="1"/>
              <a:t>www.seafoodnewzealand.org</a:t>
            </a:r>
            <a:r>
              <a:rPr lang="en-US" dirty="0"/>
              <a:t>/industry/key-facts/</a:t>
            </a:r>
          </a:p>
        </p:txBody>
      </p:sp>
      <p:sp>
        <p:nvSpPr>
          <p:cNvPr id="4" name="Slide Number Placeholder 3"/>
          <p:cNvSpPr>
            <a:spLocks noGrp="1"/>
          </p:cNvSpPr>
          <p:nvPr>
            <p:ph type="sldNum" sz="quarter" idx="10"/>
          </p:nvPr>
        </p:nvSpPr>
        <p:spPr/>
        <p:txBody>
          <a:bodyPr/>
          <a:lstStyle/>
          <a:p>
            <a:fld id="{F84DFFE2-AB0B-A546-BA03-FA78CA7417E4}" type="slidenum">
              <a:rPr lang="en-US" smtClean="0"/>
              <a:t>17</a:t>
            </a:fld>
            <a:endParaRPr lang="en-US"/>
          </a:p>
        </p:txBody>
      </p:sp>
    </p:spTree>
    <p:extLst>
      <p:ext uri="{BB962C8B-B14F-4D97-AF65-F5344CB8AC3E}">
        <p14:creationId xmlns:p14="http://schemas.microsoft.com/office/powerpoint/2010/main" val="3757568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TEACHER</a:t>
            </a:r>
            <a:r>
              <a:rPr lang="en-US" b="1" baseline="0" dirty="0"/>
              <a:t> NOTES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r>
              <a:rPr lang="en-US" baseline="0" dirty="0"/>
              <a:t>For more information see the Seafood New Zealand’s facts and figures:</a:t>
            </a:r>
          </a:p>
          <a:p>
            <a:r>
              <a:rPr lang="en-US" dirty="0"/>
              <a:t>https://</a:t>
            </a:r>
            <a:r>
              <a:rPr lang="en-US" dirty="0" err="1"/>
              <a:t>www.seafoodnewzealand.org</a:t>
            </a:r>
            <a:r>
              <a:rPr lang="en-US" dirty="0"/>
              <a:t>/industry/key-facts/</a:t>
            </a:r>
          </a:p>
        </p:txBody>
      </p:sp>
      <p:sp>
        <p:nvSpPr>
          <p:cNvPr id="4" name="Slide Number Placeholder 3"/>
          <p:cNvSpPr>
            <a:spLocks noGrp="1"/>
          </p:cNvSpPr>
          <p:nvPr>
            <p:ph type="sldNum" sz="quarter" idx="10"/>
          </p:nvPr>
        </p:nvSpPr>
        <p:spPr/>
        <p:txBody>
          <a:bodyPr/>
          <a:lstStyle/>
          <a:p>
            <a:fld id="{F84DFFE2-AB0B-A546-BA03-FA78CA7417E4}" type="slidenum">
              <a:rPr lang="en-US" smtClean="0"/>
              <a:t>18</a:t>
            </a:fld>
            <a:endParaRPr lang="en-US"/>
          </a:p>
        </p:txBody>
      </p:sp>
    </p:spTree>
    <p:extLst>
      <p:ext uri="{BB962C8B-B14F-4D97-AF65-F5344CB8AC3E}">
        <p14:creationId xmlns:p14="http://schemas.microsoft.com/office/powerpoint/2010/main" val="4227522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TEACHER</a:t>
            </a:r>
            <a:r>
              <a:rPr lang="en-US" b="1" baseline="0" dirty="0"/>
              <a:t> NOTES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r>
              <a:rPr lang="en-US" baseline="0" dirty="0"/>
              <a:t>For more information see the Seafood New Zealand’s facts and figures:</a:t>
            </a:r>
          </a:p>
          <a:p>
            <a:r>
              <a:rPr lang="en-US" dirty="0"/>
              <a:t>https://</a:t>
            </a:r>
            <a:r>
              <a:rPr lang="en-US" dirty="0" err="1"/>
              <a:t>www.seafoodnewzealand.org</a:t>
            </a:r>
            <a:r>
              <a:rPr lang="en-US" dirty="0"/>
              <a:t>/industry/key-facts/</a:t>
            </a:r>
          </a:p>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19</a:t>
            </a:fld>
            <a:endParaRPr lang="en-US"/>
          </a:p>
        </p:txBody>
      </p:sp>
    </p:spTree>
    <p:extLst>
      <p:ext uri="{BB962C8B-B14F-4D97-AF65-F5344CB8AC3E}">
        <p14:creationId xmlns:p14="http://schemas.microsoft.com/office/powerpoint/2010/main" val="87109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4DFFE2-AB0B-A546-BA03-FA78CA7417E4}" type="slidenum">
              <a:rPr lang="en-US" smtClean="0"/>
              <a:t>2</a:t>
            </a:fld>
            <a:endParaRPr lang="en-US"/>
          </a:p>
        </p:txBody>
      </p:sp>
    </p:spTree>
    <p:extLst>
      <p:ext uri="{BB962C8B-B14F-4D97-AF65-F5344CB8AC3E}">
        <p14:creationId xmlns:p14="http://schemas.microsoft.com/office/powerpoint/2010/main" val="3245551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a:t>
            </a:r>
            <a:r>
              <a:rPr lang="en-US" b="1" baseline="0" dirty="0"/>
              <a:t> NOTES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r>
              <a:rPr lang="en-US" baseline="0" dirty="0"/>
              <a:t>For ideas and data see:</a:t>
            </a:r>
          </a:p>
          <a:p>
            <a:endParaRPr lang="en-US" baseline="0" dirty="0"/>
          </a:p>
          <a:p>
            <a:r>
              <a:rPr lang="en-US" dirty="0"/>
              <a:t>https://</a:t>
            </a:r>
            <a:r>
              <a:rPr lang="en-US" dirty="0" err="1"/>
              <a:t>www.inshore.co.nz</a:t>
            </a:r>
            <a:r>
              <a:rPr lang="en-US" dirty="0"/>
              <a:t>/</a:t>
            </a:r>
            <a:r>
              <a:rPr lang="en-US" dirty="0" err="1"/>
              <a:t>fileadmin</a:t>
            </a:r>
            <a:r>
              <a:rPr lang="en-US" dirty="0"/>
              <a:t>/Documents/Other/BERL_Report_August_2017.pdf</a:t>
            </a:r>
          </a:p>
          <a:p>
            <a:endParaRPr lang="en-US" dirty="0"/>
          </a:p>
          <a:p>
            <a:r>
              <a:rPr lang="en-US" dirty="0" err="1"/>
              <a:t>Canva</a:t>
            </a:r>
            <a:r>
              <a:rPr lang="en-US" baseline="0" dirty="0"/>
              <a:t> can be found at: https://</a:t>
            </a:r>
            <a:r>
              <a:rPr lang="en-US" baseline="0" dirty="0" err="1"/>
              <a:t>www.canva.com</a:t>
            </a:r>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20</a:t>
            </a:fld>
            <a:endParaRPr lang="en-US"/>
          </a:p>
        </p:txBody>
      </p:sp>
    </p:spTree>
    <p:extLst>
      <p:ext uri="{BB962C8B-B14F-4D97-AF65-F5344CB8AC3E}">
        <p14:creationId xmlns:p14="http://schemas.microsoft.com/office/powerpoint/2010/main" val="3607937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a:t>
            </a:r>
            <a:r>
              <a:rPr lang="en-US" b="1" baseline="0" dirty="0"/>
              <a:t> NOTES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r>
              <a:rPr lang="en-US" baseline="0" dirty="0"/>
              <a:t>For more information see the comprehensive report by FAO:  http://</a:t>
            </a:r>
            <a:r>
              <a:rPr lang="en-US" baseline="0" dirty="0" err="1"/>
              <a:t>www.fao.org</a:t>
            </a:r>
            <a:r>
              <a:rPr lang="en-US" baseline="0" dirty="0"/>
              <a:t>/3/ca9229en/CA9229EN.pdf</a:t>
            </a:r>
          </a:p>
          <a:p>
            <a:endParaRPr lang="en-US" baseline="0" dirty="0"/>
          </a:p>
          <a:p>
            <a:r>
              <a:rPr lang="en-US" baseline="0" dirty="0"/>
              <a:t>Note that aquaculture has exploded to an even greater degree than capture </a:t>
            </a:r>
            <a:r>
              <a:rPr lang="mr-IN" baseline="0" dirty="0"/>
              <a:t>–</a:t>
            </a:r>
            <a:r>
              <a:rPr lang="en-US" baseline="0" dirty="0"/>
              <a:t> why do you think this? How do you feel about the growth of aquaculture? </a:t>
            </a:r>
          </a:p>
        </p:txBody>
      </p:sp>
      <p:sp>
        <p:nvSpPr>
          <p:cNvPr id="4" name="Slide Number Placeholder 3"/>
          <p:cNvSpPr>
            <a:spLocks noGrp="1"/>
          </p:cNvSpPr>
          <p:nvPr>
            <p:ph type="sldNum" sz="quarter" idx="10"/>
          </p:nvPr>
        </p:nvSpPr>
        <p:spPr/>
        <p:txBody>
          <a:bodyPr/>
          <a:lstStyle/>
          <a:p>
            <a:fld id="{F84DFFE2-AB0B-A546-BA03-FA78CA7417E4}" type="slidenum">
              <a:rPr lang="en-US" smtClean="0"/>
              <a:t>21</a:t>
            </a:fld>
            <a:endParaRPr lang="en-US"/>
          </a:p>
        </p:txBody>
      </p:sp>
    </p:spTree>
    <p:extLst>
      <p:ext uri="{BB962C8B-B14F-4D97-AF65-F5344CB8AC3E}">
        <p14:creationId xmlns:p14="http://schemas.microsoft.com/office/powerpoint/2010/main" val="3081724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a:t>
            </a:r>
            <a:r>
              <a:rPr lang="en-US" b="1" baseline="0" dirty="0"/>
              <a:t> NOTES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r>
              <a:rPr lang="en-US" baseline="0" dirty="0"/>
              <a:t>For more information see the comprehensive report by FAO:  http://</a:t>
            </a:r>
            <a:r>
              <a:rPr lang="en-US" baseline="0" dirty="0" err="1"/>
              <a:t>www.fao.org</a:t>
            </a:r>
            <a:r>
              <a:rPr lang="en-US" baseline="0" dirty="0"/>
              <a:t>/3/ca9229en/CA9229EN.pdf</a:t>
            </a:r>
            <a:endParaRPr lang="en-US" dirty="0"/>
          </a:p>
          <a:p>
            <a:endParaRPr lang="en-US" dirty="0"/>
          </a:p>
          <a:p>
            <a:endParaRPr lang="en-US" dirty="0"/>
          </a:p>
          <a:p>
            <a:r>
              <a:rPr lang="en-US" b="1" dirty="0"/>
              <a:t>FURTHER DISCUSSION</a:t>
            </a:r>
          </a:p>
          <a:p>
            <a:r>
              <a:rPr lang="en-US" dirty="0"/>
              <a:t>This graph</a:t>
            </a:r>
            <a:r>
              <a:rPr lang="en-US" baseline="0" dirty="0"/>
              <a:t> shows that while </a:t>
            </a:r>
            <a:r>
              <a:rPr lang="en-US" dirty="0"/>
              <a:t>population and apparent consumption are increasing at relatively similar rates, the catch has gone up more rapidly.</a:t>
            </a:r>
            <a:r>
              <a:rPr lang="en-US" baseline="0" dirty="0"/>
              <a:t>  S</a:t>
            </a:r>
            <a:r>
              <a:rPr lang="en-US" dirty="0"/>
              <a:t>o it looks like that would be an illustration of wastage? </a:t>
            </a:r>
          </a:p>
        </p:txBody>
      </p:sp>
      <p:sp>
        <p:nvSpPr>
          <p:cNvPr id="4" name="Slide Number Placeholder 3"/>
          <p:cNvSpPr>
            <a:spLocks noGrp="1"/>
          </p:cNvSpPr>
          <p:nvPr>
            <p:ph type="sldNum" sz="quarter" idx="10"/>
          </p:nvPr>
        </p:nvSpPr>
        <p:spPr/>
        <p:txBody>
          <a:bodyPr/>
          <a:lstStyle/>
          <a:p>
            <a:fld id="{F84DFFE2-AB0B-A546-BA03-FA78CA7417E4}" type="slidenum">
              <a:rPr lang="en-US" smtClean="0"/>
              <a:t>22</a:t>
            </a:fld>
            <a:endParaRPr lang="en-US"/>
          </a:p>
        </p:txBody>
      </p:sp>
    </p:spTree>
    <p:extLst>
      <p:ext uri="{BB962C8B-B14F-4D97-AF65-F5344CB8AC3E}">
        <p14:creationId xmlns:p14="http://schemas.microsoft.com/office/powerpoint/2010/main" val="262817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a:t>
            </a:r>
            <a:r>
              <a:rPr lang="en-US" b="1" baseline="0" dirty="0"/>
              <a:t> NOTES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r>
              <a:rPr lang="en-US" baseline="0" dirty="0"/>
              <a:t>For more information see the comprehensive report by FAO:  http://</a:t>
            </a:r>
            <a:r>
              <a:rPr lang="en-US" baseline="0" dirty="0" err="1"/>
              <a:t>www.fao.org</a:t>
            </a:r>
            <a:r>
              <a:rPr lang="en-US" baseline="0" dirty="0"/>
              <a:t>/3/ca9229en/CA9229EN.pdf</a:t>
            </a:r>
            <a:endParaRPr lang="en-US" dirty="0"/>
          </a:p>
          <a:p>
            <a:endParaRPr lang="en-US" baseline="0" dirty="0"/>
          </a:p>
          <a:p>
            <a:r>
              <a:rPr lang="en-US" baseline="0" dirty="0"/>
              <a:t>See also: https://</a:t>
            </a:r>
            <a:r>
              <a:rPr lang="en-US" baseline="0" dirty="0" err="1"/>
              <a:t>www.msc.org</a:t>
            </a:r>
            <a:r>
              <a:rPr lang="en-US" baseline="0" dirty="0"/>
              <a:t>/media-</a:t>
            </a:r>
            <a:r>
              <a:rPr lang="en-US" baseline="0" dirty="0" err="1"/>
              <a:t>centre</a:t>
            </a:r>
            <a:r>
              <a:rPr lang="en-US" baseline="0" dirty="0"/>
              <a:t>/news-opinion/news/2020/06/10/five-things-you-need-to-know-about-the-state-of-the-world-s-fish</a:t>
            </a:r>
            <a:endParaRPr lang="en-US" dirty="0"/>
          </a:p>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23</a:t>
            </a:fld>
            <a:endParaRPr lang="en-US"/>
          </a:p>
        </p:txBody>
      </p:sp>
    </p:spTree>
    <p:extLst>
      <p:ext uri="{BB962C8B-B14F-4D97-AF65-F5344CB8AC3E}">
        <p14:creationId xmlns:p14="http://schemas.microsoft.com/office/powerpoint/2010/main" val="116441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a:t>
            </a:r>
            <a:r>
              <a:rPr lang="en-US" b="1" baseline="0" dirty="0"/>
              <a:t> NOTES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r>
              <a:rPr lang="en-US" baseline="0" dirty="0"/>
              <a:t>For more information see on lost and wasted seafood see the comprehensive report by FAO:  http://</a:t>
            </a:r>
            <a:r>
              <a:rPr lang="en-US" baseline="0" dirty="0" err="1"/>
              <a:t>www.fao.org</a:t>
            </a:r>
            <a:r>
              <a:rPr lang="en-US" baseline="0" dirty="0"/>
              <a:t>/3/ca9229en/CA9229EN.pdf</a:t>
            </a:r>
          </a:p>
          <a:p>
            <a:endParaRPr lang="en-US" baseline="0" dirty="0"/>
          </a:p>
          <a:p>
            <a:r>
              <a:rPr lang="en-US" baseline="0" dirty="0"/>
              <a:t>See also: https://</a:t>
            </a:r>
            <a:r>
              <a:rPr lang="en-US" baseline="0" dirty="0" err="1"/>
              <a:t>www.hakaimagazine.com</a:t>
            </a:r>
            <a:r>
              <a:rPr lang="en-US" baseline="0" dirty="0"/>
              <a:t>/features/wasted/  </a:t>
            </a:r>
          </a:p>
          <a:p>
            <a:endParaRPr lang="en-US" baseline="0" dirty="0"/>
          </a:p>
          <a:p>
            <a:r>
              <a:rPr lang="en-US" baseline="0" dirty="0"/>
              <a:t>And: https://</a:t>
            </a:r>
            <a:r>
              <a:rPr lang="en-US" baseline="0" dirty="0" err="1"/>
              <a:t>www.msc.org</a:t>
            </a:r>
            <a:r>
              <a:rPr lang="en-US" baseline="0" dirty="0"/>
              <a:t>/media-</a:t>
            </a:r>
            <a:r>
              <a:rPr lang="en-US" baseline="0" dirty="0" err="1"/>
              <a:t>centre</a:t>
            </a:r>
            <a:r>
              <a:rPr lang="en-US" baseline="0" dirty="0"/>
              <a:t>/news-opinion/news/2020/06/10/five-things-you-need-to-know-about-the-state-of-the-world-s-fish</a:t>
            </a:r>
          </a:p>
          <a:p>
            <a:endParaRPr lang="en-US" baseline="0" dirty="0"/>
          </a:p>
          <a:p>
            <a:r>
              <a:rPr lang="en-US" baseline="0" dirty="0"/>
              <a:t>ANSWERS</a:t>
            </a:r>
          </a:p>
          <a:p>
            <a:r>
              <a:rPr lang="en-US" baseline="0" dirty="0"/>
              <a:t>Waste due to many factors </a:t>
            </a:r>
            <a:r>
              <a:rPr lang="mr-IN" baseline="0" dirty="0"/>
              <a:t>–</a:t>
            </a:r>
            <a:r>
              <a:rPr lang="en-US" baseline="0" dirty="0"/>
              <a:t> spoilage, </a:t>
            </a:r>
          </a:p>
          <a:p>
            <a:r>
              <a:rPr lang="en-US" baseline="0" dirty="0"/>
              <a:t>Richer countries have the highest amount of waste</a:t>
            </a:r>
            <a:endParaRPr lang="en-US" dirty="0"/>
          </a:p>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24</a:t>
            </a:fld>
            <a:endParaRPr lang="en-US"/>
          </a:p>
        </p:txBody>
      </p:sp>
    </p:spTree>
    <p:extLst>
      <p:ext uri="{BB962C8B-B14F-4D97-AF65-F5344CB8AC3E}">
        <p14:creationId xmlns:p14="http://schemas.microsoft.com/office/powerpoint/2010/main" val="733138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a:t>
            </a:r>
            <a:r>
              <a:rPr lang="en-US" b="1" baseline="0" dirty="0"/>
              <a:t> NOTES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r>
              <a:rPr lang="en-US" baseline="0" dirty="0"/>
              <a:t>This definition of sustainable development comes from the </a:t>
            </a:r>
            <a:r>
              <a:rPr lang="en-US" baseline="0" dirty="0" err="1"/>
              <a:t>Brundtland</a:t>
            </a:r>
            <a:r>
              <a:rPr lang="en-US" baseline="0" dirty="0"/>
              <a:t> Report: Our Common Future. See: https://</a:t>
            </a:r>
            <a:r>
              <a:rPr lang="en-US" baseline="0" dirty="0" err="1"/>
              <a:t>sustainabledevelopment.un.org</a:t>
            </a:r>
            <a:r>
              <a:rPr lang="en-US" baseline="0" dirty="0"/>
              <a:t>/content/documents/5987our-common-future.pdf (see paragraph 27)</a:t>
            </a:r>
          </a:p>
          <a:p>
            <a:endParaRPr lang="en-US" baseline="0" dirty="0"/>
          </a:p>
        </p:txBody>
      </p:sp>
      <p:sp>
        <p:nvSpPr>
          <p:cNvPr id="4" name="Slide Number Placeholder 3"/>
          <p:cNvSpPr>
            <a:spLocks noGrp="1"/>
          </p:cNvSpPr>
          <p:nvPr>
            <p:ph type="sldNum" sz="quarter" idx="10"/>
          </p:nvPr>
        </p:nvSpPr>
        <p:spPr/>
        <p:txBody>
          <a:bodyPr/>
          <a:lstStyle/>
          <a:p>
            <a:fld id="{F84DFFE2-AB0B-A546-BA03-FA78CA7417E4}" type="slidenum">
              <a:rPr lang="en-US" smtClean="0"/>
              <a:t>25</a:t>
            </a:fld>
            <a:endParaRPr lang="en-US"/>
          </a:p>
        </p:txBody>
      </p:sp>
    </p:spTree>
    <p:extLst>
      <p:ext uri="{BB962C8B-B14F-4D97-AF65-F5344CB8AC3E}">
        <p14:creationId xmlns:p14="http://schemas.microsoft.com/office/powerpoint/2010/main" val="3081724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a:t>
            </a:r>
            <a:r>
              <a:rPr lang="en-US" b="1" baseline="0" dirty="0"/>
              <a:t> NOTES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r>
              <a:rPr lang="en-US" baseline="0" dirty="0"/>
              <a:t>For more information see on lost and wasted seafood see the comprehensive report by FAO:  http://</a:t>
            </a:r>
            <a:r>
              <a:rPr lang="en-US" baseline="0" dirty="0" err="1"/>
              <a:t>www.fao.org</a:t>
            </a:r>
            <a:r>
              <a:rPr lang="en-US" baseline="0" dirty="0"/>
              <a:t>/3/ca9229en/CA9229EN.pdf</a:t>
            </a:r>
          </a:p>
          <a:p>
            <a:endParaRPr lang="en-US" baseline="0" dirty="0"/>
          </a:p>
          <a:p>
            <a:r>
              <a:rPr lang="en-US" baseline="0" dirty="0"/>
              <a:t>See also: https://</a:t>
            </a:r>
            <a:r>
              <a:rPr lang="en-US" baseline="0" dirty="0" err="1"/>
              <a:t>www.hakaimagazine.com</a:t>
            </a:r>
            <a:r>
              <a:rPr lang="en-US" baseline="0" dirty="0"/>
              <a:t>/features/wasted/  </a:t>
            </a:r>
          </a:p>
          <a:p>
            <a:endParaRPr lang="en-US" baseline="0" dirty="0"/>
          </a:p>
          <a:p>
            <a:r>
              <a:rPr lang="en-US" baseline="0" dirty="0"/>
              <a:t>And: https://</a:t>
            </a:r>
            <a:r>
              <a:rPr lang="en-US" baseline="0" dirty="0" err="1"/>
              <a:t>www.msc.org</a:t>
            </a:r>
            <a:r>
              <a:rPr lang="en-US" baseline="0" dirty="0"/>
              <a:t>/media-</a:t>
            </a:r>
            <a:r>
              <a:rPr lang="en-US" baseline="0" dirty="0" err="1"/>
              <a:t>centre</a:t>
            </a:r>
            <a:r>
              <a:rPr lang="en-US" baseline="0" dirty="0"/>
              <a:t>/news-opinion/news/2020/06/10/five-things-you-need-to-know-about-the-state-of-the-world-s-fish</a:t>
            </a:r>
          </a:p>
          <a:p>
            <a:endParaRPr lang="en-US" baseline="0" dirty="0"/>
          </a:p>
          <a:p>
            <a:r>
              <a:rPr lang="en-US" baseline="0" dirty="0"/>
              <a:t>ANSWERS</a:t>
            </a:r>
          </a:p>
          <a:p>
            <a:r>
              <a:rPr lang="en-US" baseline="0" dirty="0"/>
              <a:t>Waste due to many factors </a:t>
            </a:r>
            <a:r>
              <a:rPr lang="mr-IN" baseline="0" dirty="0"/>
              <a:t>–</a:t>
            </a:r>
            <a:r>
              <a:rPr lang="en-US" baseline="0" dirty="0"/>
              <a:t> spoilage, </a:t>
            </a:r>
          </a:p>
          <a:p>
            <a:r>
              <a:rPr lang="en-US" baseline="0" dirty="0"/>
              <a:t>Richer countries have the highest amount of waste</a:t>
            </a:r>
            <a:endParaRPr lang="en-US" dirty="0"/>
          </a:p>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26</a:t>
            </a:fld>
            <a:endParaRPr lang="en-US"/>
          </a:p>
        </p:txBody>
      </p:sp>
    </p:spTree>
    <p:extLst>
      <p:ext uri="{BB962C8B-B14F-4D97-AF65-F5344CB8AC3E}">
        <p14:creationId xmlns:p14="http://schemas.microsoft.com/office/powerpoint/2010/main" val="733138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a:t>
            </a:r>
            <a:r>
              <a:rPr lang="en-US" b="1" baseline="0" dirty="0"/>
              <a:t> NOTES</a:t>
            </a:r>
          </a:p>
          <a:p>
            <a:endParaRPr lang="x-none" baseline="0" dirty="0"/>
          </a:p>
          <a:p>
            <a:r>
              <a:rPr lang="x-none" baseline="0" dirty="0"/>
              <a:t>NOTE: Language is a little tricky (and very American!)</a:t>
            </a:r>
          </a:p>
          <a:p>
            <a:endParaRPr lang="x-none" baseline="0" dirty="0"/>
          </a:p>
          <a:p>
            <a:r>
              <a:rPr lang="x-none" baseline="0" dirty="0"/>
              <a:t>See </a:t>
            </a:r>
            <a:r>
              <a:rPr lang="en-US" baseline="0" dirty="0"/>
              <a:t>https://</a:t>
            </a:r>
            <a:r>
              <a:rPr lang="en-US" baseline="0" dirty="0" err="1"/>
              <a:t>www.youtube.com</a:t>
            </a:r>
            <a:r>
              <a:rPr lang="en-US" baseline="0" dirty="0"/>
              <a:t>/</a:t>
            </a:r>
            <a:r>
              <a:rPr lang="en-US" baseline="0" dirty="0" err="1"/>
              <a:t>watch?v</a:t>
            </a:r>
            <a:r>
              <a:rPr lang="en-US" baseline="0" dirty="0"/>
              <a:t>=U45_V70YiwQ</a:t>
            </a:r>
          </a:p>
          <a:p>
            <a:endParaRPr lang="en-US" baseline="0" dirty="0"/>
          </a:p>
        </p:txBody>
      </p:sp>
      <p:sp>
        <p:nvSpPr>
          <p:cNvPr id="4" name="Slide Number Placeholder 3"/>
          <p:cNvSpPr>
            <a:spLocks noGrp="1"/>
          </p:cNvSpPr>
          <p:nvPr>
            <p:ph type="sldNum" sz="quarter" idx="10"/>
          </p:nvPr>
        </p:nvSpPr>
        <p:spPr/>
        <p:txBody>
          <a:bodyPr/>
          <a:lstStyle/>
          <a:p>
            <a:fld id="{F84DFFE2-AB0B-A546-BA03-FA78CA7417E4}" type="slidenum">
              <a:rPr lang="en-US" smtClean="0"/>
              <a:t>27</a:t>
            </a:fld>
            <a:endParaRPr lang="en-US"/>
          </a:p>
        </p:txBody>
      </p:sp>
    </p:spTree>
    <p:extLst>
      <p:ext uri="{BB962C8B-B14F-4D97-AF65-F5344CB8AC3E}">
        <p14:creationId xmlns:p14="http://schemas.microsoft.com/office/powerpoint/2010/main" val="733138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b="1" dirty="0">
                <a:solidFill>
                  <a:srgbClr val="175EAA"/>
                </a:solidFill>
              </a:rPr>
              <a:t>TEACHER NOTES</a:t>
            </a:r>
            <a:endParaRPr lang="en-US" b="1" dirty="0"/>
          </a:p>
        </p:txBody>
      </p:sp>
      <p:sp>
        <p:nvSpPr>
          <p:cNvPr id="4" name="Slide Number Placeholder 3"/>
          <p:cNvSpPr>
            <a:spLocks noGrp="1"/>
          </p:cNvSpPr>
          <p:nvPr>
            <p:ph type="sldNum" sz="quarter" idx="10"/>
          </p:nvPr>
        </p:nvSpPr>
        <p:spPr/>
        <p:txBody>
          <a:bodyPr/>
          <a:lstStyle/>
          <a:p>
            <a:fld id="{36961C54-CE56-C942-86C7-3C671D5B96FC}" type="slidenum">
              <a:rPr lang="en-US" smtClean="0"/>
              <a:t>28</a:t>
            </a:fld>
            <a:endParaRPr lang="en-US"/>
          </a:p>
        </p:txBody>
      </p:sp>
    </p:spTree>
    <p:extLst>
      <p:ext uri="{BB962C8B-B14F-4D97-AF65-F5344CB8AC3E}">
        <p14:creationId xmlns:p14="http://schemas.microsoft.com/office/powerpoint/2010/main" val="3565790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b="1" dirty="0">
                <a:solidFill>
                  <a:srgbClr val="175EAA"/>
                </a:solidFill>
              </a:rPr>
              <a:t>TEACHER NOTES</a:t>
            </a:r>
            <a:endParaRPr lang="en-US" b="1" dirty="0"/>
          </a:p>
          <a:p>
            <a:pPr marL="171450" indent="-171450">
              <a:buFont typeface="Arial"/>
              <a:buChar char="•"/>
            </a:pPr>
            <a:r>
              <a:rPr lang="x-none" dirty="0"/>
              <a:t>Film clip can be found at: </a:t>
            </a:r>
            <a:r>
              <a:rPr lang="en-US" dirty="0">
                <a:hlinkClick r:id="rId3"/>
              </a:rPr>
              <a:t>https://www.youtube.com/watch?v=sDh2Cn2bNxk</a:t>
            </a:r>
            <a:r>
              <a:rPr lang="en-US" dirty="0"/>
              <a:t> </a:t>
            </a:r>
          </a:p>
          <a:p>
            <a:pPr marL="171450" indent="-171450">
              <a:buFont typeface="Arial"/>
              <a:buChar char="•"/>
            </a:pPr>
            <a:r>
              <a:rPr lang="en-US" b="1" dirty="0"/>
              <a:t>NOTE: </a:t>
            </a:r>
            <a:r>
              <a:rPr lang="en-US" dirty="0"/>
              <a:t>Filmed for an overseas audience</a:t>
            </a:r>
            <a:r>
              <a:rPr lang="en-US" baseline="0" dirty="0"/>
              <a:t> so is interesting to see what children in other parts of the world are learning about Aotearoa NZ fisheries! </a:t>
            </a:r>
          </a:p>
          <a:p>
            <a:pPr marL="0" indent="0">
              <a:buFont typeface="Arial"/>
              <a:buNone/>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005DAA"/>
                </a:solidFill>
              </a:rPr>
              <a:t>HOW TO PLAY KAHOOT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Connect a device to a projector or screen in front of the classroom.</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Navigate to the game called </a:t>
            </a:r>
            <a:r>
              <a:rPr lang="en-US" sz="1100" b="1" baseline="0" dirty="0"/>
              <a:t>Marine Stewardship Council NZ Kahoot page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https://</a:t>
            </a:r>
            <a:r>
              <a:rPr lang="en-US" sz="1100" b="0" baseline="0" dirty="0" err="1"/>
              <a:t>www.msc.org</a:t>
            </a:r>
            <a:r>
              <a:rPr lang="en-US" sz="1100" b="0" baseline="0" dirty="0"/>
              <a:t>/</a:t>
            </a:r>
            <a:r>
              <a:rPr lang="en-US" sz="1100" b="0" baseline="0" dirty="0" err="1"/>
              <a:t>en</a:t>
            </a:r>
            <a:r>
              <a:rPr lang="en-US" sz="1100" b="0" baseline="0" dirty="0"/>
              <a:t>-au/for-teachers/ocean-literacy/new-</a:t>
            </a:r>
            <a:r>
              <a:rPr lang="en-US" sz="1100" b="0" baseline="0" dirty="0" err="1"/>
              <a:t>zealand</a:t>
            </a:r>
            <a:r>
              <a:rPr lang="en-US" sz="1100" b="0" baseline="0" dirty="0"/>
              <a:t>-education-curriculum/</a:t>
            </a:r>
            <a:r>
              <a:rPr lang="en-US" sz="1100" b="0" baseline="0" dirty="0" err="1"/>
              <a:t>kahoot</a:t>
            </a:r>
            <a:r>
              <a:rPr lang="en-US" sz="1100" b="0" baseline="0" dirty="0"/>
              <a:t>-quizzes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Select settings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At </a:t>
            </a:r>
            <a:r>
              <a:rPr lang="en-US" sz="1100" b="0" baseline="0" dirty="0" err="1"/>
              <a:t>Kahoot.it</a:t>
            </a:r>
            <a:r>
              <a:rPr lang="en-US" sz="1100" b="0" baseline="0" dirty="0"/>
              <a:t>, learners enter game-pin and nickname on their own devices (phone, tablet, or computer).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Press “Start now”. The fun begins!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Learners answer questions on their own devices by selecting one of the four answer buttons.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See additional instructions, options, and how to make your own </a:t>
            </a:r>
            <a:r>
              <a:rPr lang="en-US" sz="1100" b="0" baseline="0" dirty="0" err="1"/>
              <a:t>Kahoot</a:t>
            </a:r>
            <a:r>
              <a:rPr lang="en-US" sz="1100" b="0" baseline="0" dirty="0"/>
              <a:t> at: https://</a:t>
            </a:r>
            <a:r>
              <a:rPr lang="en-US" sz="1100" b="0" baseline="0" dirty="0" err="1"/>
              <a:t>kahoot.com</a:t>
            </a:r>
            <a:endParaRPr lang="en-US" sz="1100"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endParaRPr lang="en-US" baseline="0" dirty="0"/>
          </a:p>
          <a:p>
            <a:endParaRPr lang="en-NZ" dirty="0"/>
          </a:p>
        </p:txBody>
      </p:sp>
      <p:sp>
        <p:nvSpPr>
          <p:cNvPr id="4" name="Slide Number Placeholder 3"/>
          <p:cNvSpPr>
            <a:spLocks noGrp="1"/>
          </p:cNvSpPr>
          <p:nvPr>
            <p:ph type="sldNum" sz="quarter" idx="10"/>
          </p:nvPr>
        </p:nvSpPr>
        <p:spPr/>
        <p:txBody>
          <a:bodyPr/>
          <a:lstStyle/>
          <a:p>
            <a:fld id="{36961C54-CE56-C942-86C7-3C671D5B96FC}" type="slidenum">
              <a:rPr lang="en-US" smtClean="0"/>
              <a:t>29</a:t>
            </a:fld>
            <a:endParaRPr lang="en-US"/>
          </a:p>
        </p:txBody>
      </p:sp>
    </p:spTree>
    <p:extLst>
      <p:ext uri="{BB962C8B-B14F-4D97-AF65-F5344CB8AC3E}">
        <p14:creationId xmlns:p14="http://schemas.microsoft.com/office/powerpoint/2010/main" val="356579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3</a:t>
            </a:fld>
            <a:endParaRPr lang="en-US"/>
          </a:p>
        </p:txBody>
      </p:sp>
    </p:spTree>
    <p:extLst>
      <p:ext uri="{BB962C8B-B14F-4D97-AF65-F5344CB8AC3E}">
        <p14:creationId xmlns:p14="http://schemas.microsoft.com/office/powerpoint/2010/main" val="2600449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316096" cy="4622886"/>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a:solidFill>
                  <a:srgbClr val="175EAA"/>
                </a:solidFill>
                <a:latin typeface="Arial"/>
                <a:cs typeface="Arial"/>
              </a:rPr>
              <a:t>TEACHER</a:t>
            </a:r>
            <a:r>
              <a:rPr lang="en-US" sz="900" b="1" baseline="0" dirty="0">
                <a:solidFill>
                  <a:srgbClr val="175EAA"/>
                </a:solidFill>
                <a:latin typeface="Arial"/>
                <a:cs typeface="Arial"/>
              </a:rPr>
              <a:t>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1" baseline="0" dirty="0">
                <a:solidFill>
                  <a:srgbClr val="175EAA"/>
                </a:solidFill>
                <a:latin typeface="Arial"/>
                <a:cs typeface="Arial"/>
              </a:rPr>
              <a:t>VIDEO LINKS: </a:t>
            </a:r>
            <a:r>
              <a:rPr lang="en-US" sz="800" b="1" dirty="0">
                <a:solidFill>
                  <a:srgbClr val="175EAA"/>
                </a:solidFill>
                <a:latin typeface="Arial"/>
                <a:cs typeface="Arial"/>
              </a:rPr>
              <a:t> </a:t>
            </a:r>
            <a:r>
              <a:rPr lang="en-US" sz="800" b="1" baseline="0" dirty="0">
                <a:solidFill>
                  <a:srgbClr val="175EAA"/>
                </a:solidFill>
                <a:latin typeface="Arial"/>
                <a:cs typeface="Arial"/>
              </a:rPr>
              <a:t>Innovation </a:t>
            </a:r>
            <a:r>
              <a:rPr lang="mr-IN" sz="800" b="1" baseline="0" dirty="0">
                <a:solidFill>
                  <a:srgbClr val="175EAA"/>
                </a:solidFill>
                <a:latin typeface="Arial"/>
                <a:cs typeface="Arial"/>
              </a:rPr>
              <a:t>–</a:t>
            </a:r>
            <a:r>
              <a:rPr lang="en-US" sz="800" b="1" baseline="0" dirty="0">
                <a:solidFill>
                  <a:srgbClr val="175EAA"/>
                </a:solidFill>
                <a:latin typeface="Arial"/>
                <a:cs typeface="Arial"/>
              </a:rPr>
              <a:t> We’re fishing Smarter (Seafood New Zealand) URL: </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0" baseline="0" dirty="0">
                <a:latin typeface="Arial"/>
                <a:cs typeface="Arial"/>
              </a:rPr>
              <a:t>https://</a:t>
            </a:r>
            <a:r>
              <a:rPr lang="en-US" sz="800" b="0" baseline="0" dirty="0" err="1">
                <a:latin typeface="Arial"/>
                <a:cs typeface="Arial"/>
              </a:rPr>
              <a:t>www.youtube.com</a:t>
            </a:r>
            <a:r>
              <a:rPr lang="en-US" sz="800" b="0" baseline="0" dirty="0">
                <a:latin typeface="Arial"/>
                <a:cs typeface="Arial"/>
              </a:rPr>
              <a:t>/</a:t>
            </a:r>
            <a:r>
              <a:rPr lang="en-US" sz="800" b="0" baseline="0" dirty="0" err="1">
                <a:latin typeface="Arial"/>
                <a:cs typeface="Arial"/>
              </a:rPr>
              <a:t>watch?time_continue</a:t>
            </a:r>
            <a:r>
              <a:rPr lang="en-US" sz="800" b="0" baseline="0" dirty="0">
                <a:latin typeface="Arial"/>
                <a:cs typeface="Arial"/>
              </a:rPr>
              <a:t>=3&amp;v=7CRbG7sPobs&amp;feature=</a:t>
            </a:r>
            <a:r>
              <a:rPr lang="en-US" sz="800" b="0" baseline="0" dirty="0" err="1">
                <a:latin typeface="Arial"/>
                <a:cs typeface="Arial"/>
              </a:rPr>
              <a:t>emb_title</a:t>
            </a:r>
            <a:endParaRPr lang="en-US" sz="800" b="0" baseline="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b="0" baseline="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1" baseline="0" dirty="0">
                <a:latin typeface="Arial"/>
                <a:cs typeface="Arial"/>
              </a:rPr>
              <a:t>HE PĀTAI </a:t>
            </a:r>
            <a:r>
              <a:rPr lang="mr-IN" sz="800" b="1" baseline="0" dirty="0">
                <a:latin typeface="Arial"/>
                <a:cs typeface="Arial"/>
              </a:rPr>
              <a:t>–</a:t>
            </a:r>
            <a:r>
              <a:rPr lang="en-US" sz="800" b="1" baseline="0" dirty="0">
                <a:latin typeface="Arial"/>
                <a:cs typeface="Arial"/>
              </a:rPr>
              <a:t> ANSWERS (all information needed to answer is in the short film ‘Innovation’)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800" b="0" baseline="0" dirty="0">
                <a:latin typeface="Arial"/>
                <a:cs typeface="Arial"/>
              </a:rPr>
              <a:t>Setting at night; using tori lines to deter birds; getting trained in seabird smart fishing; traceability (cameras on boats and GPS locators); bird detectors on cameras; </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800" b="0" baseline="0" dirty="0">
                <a:latin typeface="Arial"/>
                <a:cs typeface="Arial"/>
              </a:rPr>
              <a:t>Traceability; cameras on deck; AOS (ability to identify fish; PSH gear development</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800" b="0" baseline="0" dirty="0">
                <a:latin typeface="Arial"/>
                <a:cs typeface="Arial"/>
              </a:rPr>
              <a:t>The culture of the fishing industry is changing </a:t>
            </a:r>
            <a:r>
              <a:rPr lang="mr-IN" sz="800" b="0" baseline="0" dirty="0">
                <a:latin typeface="Arial"/>
                <a:cs typeface="Arial"/>
              </a:rPr>
              <a:t>–</a:t>
            </a:r>
            <a:r>
              <a:rPr lang="en-US" sz="800" b="0" baseline="0" dirty="0">
                <a:latin typeface="Arial"/>
                <a:cs typeface="Arial"/>
              </a:rPr>
              <a:t> in the past commercial fishers were seen as having a ‘catch at any cost’ mentality. Commercial fishers were seen as the bad guys -  people who went out and caught as much as they could and didn’t really care about the environment! But now fishers are working with conservationists and scientists to look after the marine environment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b="0" baseline="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1" baseline="0" dirty="0">
                <a:solidFill>
                  <a:srgbClr val="175EAA"/>
                </a:solidFill>
                <a:latin typeface="Arial"/>
                <a:cs typeface="Arial"/>
              </a:rPr>
              <a:t>USEFUL RESOURCES / RĀRANGI PUKAPUKA</a:t>
            </a:r>
            <a:endParaRPr lang="en-US" sz="800" b="1" baseline="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a:cs typeface="Arial"/>
              </a:rPr>
              <a:t>Here are a few other innovations fishers use to reduce bycatch and habitat damage:</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a:cs typeface="Arial"/>
              </a:rPr>
              <a:t>1. Acoustic alarms (pingers) deter marine mammals by emitting noise</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a:cs typeface="Arial"/>
              </a:rPr>
              <a:t>2. Gear modification: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a:cs typeface="Arial"/>
              </a:rPr>
              <a:t>Breakaway links let large whales break out of nets when they struggle and exert force</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a:cs typeface="Arial"/>
              </a:rPr>
              <a:t>Tori lines to scare away the birds (long</a:t>
            </a:r>
            <a:r>
              <a:rPr lang="en-US" sz="800" baseline="0" dirty="0">
                <a:latin typeface="Arial"/>
                <a:cs typeface="Arial"/>
              </a:rPr>
              <a:t> lining and trawling)</a:t>
            </a:r>
            <a:endParaRPr lang="en-US" sz="80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a:cs typeface="Arial"/>
              </a:rPr>
              <a:t>Reflective nets are more detectable to marine mammals so they can avoid them.</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a:cs typeface="Arial"/>
              </a:rPr>
              <a:t>Turtle excluder devices (TEDs) help turtles to escape through a built-in hatch in trawls.</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a:cs typeface="Arial"/>
              </a:rPr>
              <a:t>Modification of mesh size helps marine mammals better detect nets so they can avoid them.</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a:cs typeface="Arial"/>
              </a:rPr>
              <a:t>3. Time- area closures: Setting nets at different times of the day (setting </a:t>
            </a:r>
            <a:r>
              <a:rPr lang="en-US" sz="800" dirty="0" err="1">
                <a:latin typeface="Arial"/>
                <a:cs typeface="Arial"/>
              </a:rPr>
              <a:t>longlines</a:t>
            </a:r>
            <a:r>
              <a:rPr lang="en-US" sz="800" dirty="0">
                <a:latin typeface="Arial"/>
                <a:cs typeface="Arial"/>
              </a:rPr>
              <a:t> at night minimizes seabird bycatch); setting nets in areas that are less heavily frequented by mammals, birds and turtles.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1" dirty="0">
                <a:latin typeface="Arial"/>
                <a:cs typeface="Arial"/>
              </a:rPr>
              <a:t>HOMEWORK / EXTENSION</a:t>
            </a:r>
            <a:r>
              <a:rPr lang="en-US" sz="800" b="1" baseline="0" dirty="0">
                <a:latin typeface="Arial"/>
                <a:cs typeface="Arial"/>
              </a:rPr>
              <a:t> </a:t>
            </a:r>
            <a:r>
              <a:rPr lang="mr-IN" sz="800" b="1" baseline="0" dirty="0">
                <a:latin typeface="Arial"/>
                <a:cs typeface="Arial"/>
              </a:rPr>
              <a:t>–</a:t>
            </a:r>
            <a:r>
              <a:rPr lang="en-US" sz="800" b="1" baseline="0" dirty="0">
                <a:latin typeface="Arial"/>
                <a:cs typeface="Arial"/>
              </a:rPr>
              <a:t> HOW DOES THIS RELATE TO ME AND MY WHĀNAU</a:t>
            </a:r>
            <a:endParaRPr lang="en-US" sz="800" b="1" dirty="0">
              <a:latin typeface="Arial"/>
              <a:cs typeface="Arial"/>
            </a:endParaRPr>
          </a:p>
          <a:p>
            <a:pPr marL="228600" indent="-228600">
              <a:buAutoNum type="arabicPeriod"/>
            </a:pPr>
            <a:r>
              <a:rPr lang="en-US" sz="800" baseline="0" dirty="0">
                <a:solidFill>
                  <a:srgbClr val="000000"/>
                </a:solidFill>
                <a:latin typeface="Arial"/>
                <a:cs typeface="Arial"/>
              </a:rPr>
              <a:t>Invite a </a:t>
            </a:r>
            <a:r>
              <a:rPr lang="en-US" sz="800" baseline="0" dirty="0" err="1">
                <a:solidFill>
                  <a:srgbClr val="000000"/>
                </a:solidFill>
                <a:latin typeface="Arial"/>
                <a:cs typeface="Arial"/>
              </a:rPr>
              <a:t>kaumātua</a:t>
            </a:r>
            <a:r>
              <a:rPr lang="en-US" sz="800" baseline="0" dirty="0">
                <a:solidFill>
                  <a:srgbClr val="000000"/>
                </a:solidFill>
                <a:latin typeface="Arial"/>
                <a:cs typeface="Arial"/>
              </a:rPr>
              <a:t> or grandparent to visit and get them to talk about how fishing has changed over time and what measures have been used locally to reduce impacts on marine habitat and sea life.</a:t>
            </a:r>
          </a:p>
          <a:p>
            <a:pPr marL="228600" indent="-228600">
              <a:buAutoNum type="arabicPeriod"/>
            </a:pPr>
            <a:r>
              <a:rPr lang="en-US" sz="800" baseline="0" dirty="0">
                <a:solidFill>
                  <a:srgbClr val="000000"/>
                </a:solidFill>
                <a:latin typeface="Arial"/>
                <a:cs typeface="Arial"/>
              </a:rPr>
              <a:t>Homework activity </a:t>
            </a:r>
            <a:r>
              <a:rPr lang="mr-IN" sz="800" baseline="0" dirty="0">
                <a:solidFill>
                  <a:srgbClr val="000000"/>
                </a:solidFill>
                <a:latin typeface="Arial"/>
                <a:cs typeface="Arial"/>
              </a:rPr>
              <a:t>–</a:t>
            </a:r>
            <a:r>
              <a:rPr lang="en-US" sz="800" baseline="0" dirty="0">
                <a:solidFill>
                  <a:srgbClr val="000000"/>
                </a:solidFill>
                <a:latin typeface="Arial"/>
                <a:cs typeface="Arial"/>
              </a:rPr>
              <a:t> learners interview a member of their whānau, family or community about their fishing practices (can adapt questions from this slide)</a:t>
            </a:r>
          </a:p>
          <a:p>
            <a:pPr marL="228600" indent="-228600">
              <a:buAutoNum type="arabicPeriod"/>
            </a:pPr>
            <a:r>
              <a:rPr lang="en-US" sz="800" baseline="0" dirty="0">
                <a:solidFill>
                  <a:srgbClr val="000000"/>
                </a:solidFill>
                <a:latin typeface="Arial"/>
                <a:cs typeface="Arial"/>
              </a:rPr>
              <a:t>Learners share their own fishing stories or those from family, whānau or community to share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a:latin typeface="Arial"/>
              <a:cs typeface="Arial"/>
            </a:endParaRPr>
          </a:p>
          <a:p>
            <a:endParaRPr lang="en-US" sz="9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30</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endParaRPr lang="en-US" dirty="0"/>
          </a:p>
          <a:p>
            <a:r>
              <a:rPr lang="en-US" dirty="0"/>
              <a:t>http://beating-bird-bycatch-</a:t>
            </a:r>
            <a:r>
              <a:rPr lang="en-US" dirty="0" err="1"/>
              <a:t>stories.msc.org</a:t>
            </a:r>
            <a:r>
              <a:rPr lang="en-US" dirty="0"/>
              <a:t>/?_</a:t>
            </a:r>
            <a:r>
              <a:rPr lang="en-US" dirty="0" err="1"/>
              <a:t>ga</a:t>
            </a:r>
            <a:r>
              <a:rPr lang="en-US" dirty="0"/>
              <a:t>=2.180844327.129658065.1600647897-1303352827.1595455374</a:t>
            </a:r>
          </a:p>
        </p:txBody>
      </p:sp>
      <p:sp>
        <p:nvSpPr>
          <p:cNvPr id="4" name="Slide Number Placeholder 3"/>
          <p:cNvSpPr>
            <a:spLocks noGrp="1"/>
          </p:cNvSpPr>
          <p:nvPr>
            <p:ph type="sldNum" sz="quarter" idx="10"/>
          </p:nvPr>
        </p:nvSpPr>
        <p:spPr/>
        <p:txBody>
          <a:bodyPr/>
          <a:lstStyle/>
          <a:p>
            <a:fld id="{F84DFFE2-AB0B-A546-BA03-FA78CA7417E4}" type="slidenum">
              <a:rPr lang="en-US" smtClean="0"/>
              <a:t>31</a:t>
            </a:fld>
            <a:endParaRPr lang="en-US"/>
          </a:p>
        </p:txBody>
      </p:sp>
    </p:spTree>
    <p:extLst>
      <p:ext uri="{BB962C8B-B14F-4D97-AF65-F5344CB8AC3E}">
        <p14:creationId xmlns:p14="http://schemas.microsoft.com/office/powerpoint/2010/main" val="1501238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endParaRPr lang="en-US" dirty="0"/>
          </a:p>
          <a:p>
            <a:r>
              <a:rPr lang="en-US" dirty="0"/>
              <a:t>https://</a:t>
            </a:r>
            <a:r>
              <a:rPr lang="en-US" dirty="0" err="1"/>
              <a:t>www.youtube.com</a:t>
            </a:r>
            <a:r>
              <a:rPr lang="en-US" dirty="0"/>
              <a:t>/</a:t>
            </a:r>
            <a:r>
              <a:rPr lang="en-US" dirty="0" err="1"/>
              <a:t>watch?v</a:t>
            </a:r>
            <a:r>
              <a:rPr lang="en-US" dirty="0"/>
              <a:t>=oeSFjLxyUi0</a:t>
            </a:r>
          </a:p>
        </p:txBody>
      </p:sp>
      <p:sp>
        <p:nvSpPr>
          <p:cNvPr id="4" name="Slide Number Placeholder 3"/>
          <p:cNvSpPr>
            <a:spLocks noGrp="1"/>
          </p:cNvSpPr>
          <p:nvPr>
            <p:ph type="sldNum" sz="quarter" idx="10"/>
          </p:nvPr>
        </p:nvSpPr>
        <p:spPr/>
        <p:txBody>
          <a:bodyPr/>
          <a:lstStyle/>
          <a:p>
            <a:fld id="{F84DFFE2-AB0B-A546-BA03-FA78CA7417E4}" type="slidenum">
              <a:rPr lang="en-US" smtClean="0"/>
              <a:t>32</a:t>
            </a:fld>
            <a:endParaRPr lang="en-US"/>
          </a:p>
        </p:txBody>
      </p:sp>
    </p:spTree>
    <p:extLst>
      <p:ext uri="{BB962C8B-B14F-4D97-AF65-F5344CB8AC3E}">
        <p14:creationId xmlns:p14="http://schemas.microsoft.com/office/powerpoint/2010/main" val="1501238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endParaRPr lang="en-US" dirty="0"/>
          </a:p>
          <a:p>
            <a:r>
              <a:rPr lang="en-US" dirty="0"/>
              <a:t>https://</a:t>
            </a:r>
            <a:r>
              <a:rPr lang="en-US" dirty="0" err="1"/>
              <a:t>www.wwf.org.nz</a:t>
            </a:r>
            <a:r>
              <a:rPr lang="en-US" dirty="0"/>
              <a:t>/</a:t>
            </a:r>
            <a:r>
              <a:rPr lang="en-US" dirty="0" err="1"/>
              <a:t>what_we_do</a:t>
            </a:r>
            <a:r>
              <a:rPr lang="en-US" dirty="0"/>
              <a:t>/marine/</a:t>
            </a:r>
            <a:r>
              <a:rPr lang="en-US" dirty="0" err="1"/>
              <a:t>sustainable_fisheries</a:t>
            </a:r>
            <a:r>
              <a:rPr lang="en-US" dirty="0"/>
              <a:t>/</a:t>
            </a:r>
            <a:r>
              <a:rPr lang="en-US" dirty="0" err="1"/>
              <a:t>better_fishing</a:t>
            </a:r>
            <a:r>
              <a:rPr lang="en-US" dirty="0"/>
              <a:t>/</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r>
              <a:rPr lang="en-US" dirty="0"/>
              <a:t>You</a:t>
            </a:r>
            <a:r>
              <a:rPr lang="en-US" baseline="0" dirty="0"/>
              <a:t> could also watch this Country Calendar episode: The  Innovators: Sustainable Seas</a:t>
            </a:r>
          </a:p>
          <a:p>
            <a:r>
              <a:rPr lang="en-US" dirty="0"/>
              <a:t>https://</a:t>
            </a:r>
            <a:r>
              <a:rPr lang="en-US" dirty="0" err="1"/>
              <a:t>www.hyundai.co.nz</a:t>
            </a:r>
            <a:r>
              <a:rPr lang="en-US" dirty="0"/>
              <a:t>/</a:t>
            </a:r>
            <a:r>
              <a:rPr lang="en-US" dirty="0" err="1"/>
              <a:t>hyundai</a:t>
            </a:r>
            <a:r>
              <a:rPr lang="en-US" dirty="0"/>
              <a:t>-country/the-innovators/sustainable-seas</a:t>
            </a:r>
          </a:p>
        </p:txBody>
      </p:sp>
      <p:sp>
        <p:nvSpPr>
          <p:cNvPr id="4" name="Slide Number Placeholder 3"/>
          <p:cNvSpPr>
            <a:spLocks noGrp="1"/>
          </p:cNvSpPr>
          <p:nvPr>
            <p:ph type="sldNum" sz="quarter" idx="10"/>
          </p:nvPr>
        </p:nvSpPr>
        <p:spPr/>
        <p:txBody>
          <a:bodyPr/>
          <a:lstStyle/>
          <a:p>
            <a:fld id="{F84DFFE2-AB0B-A546-BA03-FA78CA7417E4}" type="slidenum">
              <a:rPr lang="en-US" smtClean="0"/>
              <a:t>33</a:t>
            </a:fld>
            <a:endParaRPr lang="en-US"/>
          </a:p>
        </p:txBody>
      </p:sp>
    </p:spTree>
    <p:extLst>
      <p:ext uri="{BB962C8B-B14F-4D97-AF65-F5344CB8AC3E}">
        <p14:creationId xmlns:p14="http://schemas.microsoft.com/office/powerpoint/2010/main" val="1501238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endParaRPr lang="en-US" dirty="0"/>
          </a:p>
          <a:p>
            <a:r>
              <a:rPr lang="en-US" dirty="0"/>
              <a:t>Hyundai</a:t>
            </a:r>
            <a:r>
              <a:rPr lang="en-US" baseline="0" dirty="0"/>
              <a:t> Country Calendar Episode 33 </a:t>
            </a:r>
            <a:r>
              <a:rPr lang="mr-IN" baseline="0" dirty="0"/>
              <a:t>–</a:t>
            </a:r>
            <a:r>
              <a:rPr lang="en-US" baseline="0" dirty="0"/>
              <a:t> Hook Line and Thinker </a:t>
            </a:r>
          </a:p>
          <a:p>
            <a:r>
              <a:rPr lang="en-US" dirty="0"/>
              <a:t>https://</a:t>
            </a:r>
            <a:r>
              <a:rPr lang="en-US" dirty="0" err="1"/>
              <a:t>www.youtube.com</a:t>
            </a:r>
            <a:r>
              <a:rPr lang="en-US" dirty="0"/>
              <a:t>/</a:t>
            </a:r>
            <a:r>
              <a:rPr lang="en-US" dirty="0" err="1"/>
              <a:t>watch?v</a:t>
            </a:r>
            <a:r>
              <a:rPr lang="en-US" dirty="0"/>
              <a:t>=JanaY6QapxQ </a:t>
            </a:r>
          </a:p>
        </p:txBody>
      </p:sp>
      <p:sp>
        <p:nvSpPr>
          <p:cNvPr id="4" name="Slide Number Placeholder 3"/>
          <p:cNvSpPr>
            <a:spLocks noGrp="1"/>
          </p:cNvSpPr>
          <p:nvPr>
            <p:ph type="sldNum" sz="quarter" idx="10"/>
          </p:nvPr>
        </p:nvSpPr>
        <p:spPr/>
        <p:txBody>
          <a:bodyPr/>
          <a:lstStyle/>
          <a:p>
            <a:fld id="{F84DFFE2-AB0B-A546-BA03-FA78CA7417E4}" type="slidenum">
              <a:rPr lang="en-US" smtClean="0"/>
              <a:t>34</a:t>
            </a:fld>
            <a:endParaRPr lang="en-US"/>
          </a:p>
        </p:txBody>
      </p:sp>
    </p:spTree>
    <p:extLst>
      <p:ext uri="{BB962C8B-B14F-4D97-AF65-F5344CB8AC3E}">
        <p14:creationId xmlns:p14="http://schemas.microsoft.com/office/powerpoint/2010/main" val="1501238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endParaRPr lang="en-US" dirty="0"/>
          </a:p>
          <a:p>
            <a:r>
              <a:rPr lang="en-US" dirty="0"/>
              <a:t>https://</a:t>
            </a:r>
            <a:r>
              <a:rPr lang="en-US" dirty="0" err="1"/>
              <a:t>www.youtube.com</a:t>
            </a:r>
            <a:r>
              <a:rPr lang="en-US" dirty="0"/>
              <a:t>/</a:t>
            </a:r>
            <a:r>
              <a:rPr lang="en-US" dirty="0" err="1"/>
              <a:t>watch?v</a:t>
            </a:r>
            <a:r>
              <a:rPr lang="en-US" dirty="0"/>
              <a:t>=</a:t>
            </a:r>
            <a:r>
              <a:rPr lang="en-US" dirty="0" err="1"/>
              <a:t>RBFVUueKCzw</a:t>
            </a:r>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35</a:t>
            </a:fld>
            <a:endParaRPr lang="en-US"/>
          </a:p>
        </p:txBody>
      </p:sp>
    </p:spTree>
    <p:extLst>
      <p:ext uri="{BB962C8B-B14F-4D97-AF65-F5344CB8AC3E}">
        <p14:creationId xmlns:p14="http://schemas.microsoft.com/office/powerpoint/2010/main" val="1501238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endParaRPr lang="en-US" dirty="0"/>
          </a:p>
          <a:p>
            <a:r>
              <a:rPr lang="en-US" dirty="0"/>
              <a:t>https://</a:t>
            </a:r>
            <a:r>
              <a:rPr lang="en-US" dirty="0" err="1"/>
              <a:t>www.callaghaninnovation.govt.nz</a:t>
            </a:r>
            <a:r>
              <a:rPr lang="en-US" dirty="0"/>
              <a:t>/news-and-events/turning-tide</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History of </a:t>
            </a:r>
            <a:r>
              <a:rPr lang="en-US" dirty="0" err="1"/>
              <a:t>toheroa</a:t>
            </a:r>
            <a:r>
              <a:rPr lang="en-US" baseline="0" dirty="0"/>
              <a:t> </a:t>
            </a:r>
            <a:endParaRPr lang="en-US" b="0" baseline="0"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rPr>
              <a:t>https://</a:t>
            </a:r>
            <a:r>
              <a:rPr lang="en-US" b="0" dirty="0" err="1">
                <a:solidFill>
                  <a:schemeClr val="tx1"/>
                </a:solidFill>
              </a:rPr>
              <a:t>www.youtube.com</a:t>
            </a:r>
            <a:r>
              <a:rPr lang="en-US" b="0" dirty="0">
                <a:solidFill>
                  <a:schemeClr val="tx1"/>
                </a:solidFill>
              </a:rPr>
              <a:t>/</a:t>
            </a:r>
            <a:r>
              <a:rPr lang="en-US" b="0" dirty="0" err="1">
                <a:solidFill>
                  <a:schemeClr val="tx1"/>
                </a:solidFill>
              </a:rPr>
              <a:t>watch?v</a:t>
            </a:r>
            <a:r>
              <a:rPr lang="en-US" b="0" dirty="0">
                <a:solidFill>
                  <a:schemeClr val="tx1"/>
                </a:solidFill>
              </a:rPr>
              <a:t>=x0GcneKoT18 </a:t>
            </a:r>
          </a:p>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36</a:t>
            </a:fld>
            <a:endParaRPr lang="en-US"/>
          </a:p>
        </p:txBody>
      </p:sp>
    </p:spTree>
    <p:extLst>
      <p:ext uri="{BB962C8B-B14F-4D97-AF65-F5344CB8AC3E}">
        <p14:creationId xmlns:p14="http://schemas.microsoft.com/office/powerpoint/2010/main" val="15012386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005DAA"/>
                </a:solidFill>
                <a:latin typeface="Arial"/>
                <a:cs typeface="Arial"/>
              </a:rPr>
              <a:t>TEACHER N</a:t>
            </a:r>
            <a:r>
              <a:rPr lang="en-US" sz="1200" b="1" dirty="0">
                <a:solidFill>
                  <a:srgbClr val="005DAA"/>
                </a:solidFill>
                <a:latin typeface="Arial"/>
                <a:cs typeface="Arial"/>
              </a:rPr>
              <a:t>OTES</a:t>
            </a:r>
            <a:endParaRPr lang="en-US" b="1" dirty="0">
              <a:solidFill>
                <a:srgbClr val="005DAA"/>
              </a:solidFill>
              <a:latin typeface="Arial"/>
              <a:cs typeface="Arial"/>
            </a:endParaRPr>
          </a:p>
          <a:p>
            <a:endParaRPr lang="en-US" dirty="0">
              <a:latin typeface="Arial"/>
              <a:cs typeface="Arial"/>
            </a:endParaRPr>
          </a:p>
        </p:txBody>
      </p:sp>
      <p:sp>
        <p:nvSpPr>
          <p:cNvPr id="4" name="Slide Number Placeholder 3"/>
          <p:cNvSpPr>
            <a:spLocks noGrp="1"/>
          </p:cNvSpPr>
          <p:nvPr>
            <p:ph type="sldNum" sz="quarter" idx="10"/>
          </p:nvPr>
        </p:nvSpPr>
        <p:spPr/>
        <p:txBody>
          <a:bodyPr/>
          <a:lstStyle/>
          <a:p>
            <a:fld id="{F84DFFE2-AB0B-A546-BA03-FA78CA7417E4}" type="slidenum">
              <a:rPr lang="en-US" smtClean="0"/>
              <a:t>37</a:t>
            </a:fld>
            <a:endParaRPr lang="en-US"/>
          </a:p>
        </p:txBody>
      </p:sp>
    </p:spTree>
    <p:extLst>
      <p:ext uri="{BB962C8B-B14F-4D97-AF65-F5344CB8AC3E}">
        <p14:creationId xmlns:p14="http://schemas.microsoft.com/office/powerpoint/2010/main" val="3092185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4</a:t>
            </a:fld>
            <a:endParaRPr lang="en-US"/>
          </a:p>
        </p:txBody>
      </p:sp>
    </p:spTree>
    <p:extLst>
      <p:ext uri="{BB962C8B-B14F-4D97-AF65-F5344CB8AC3E}">
        <p14:creationId xmlns:p14="http://schemas.microsoft.com/office/powerpoint/2010/main" val="2321483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5</a:t>
            </a:fld>
            <a:endParaRPr lang="en-US"/>
          </a:p>
        </p:txBody>
      </p:sp>
    </p:spTree>
    <p:extLst>
      <p:ext uri="{BB962C8B-B14F-4D97-AF65-F5344CB8AC3E}">
        <p14:creationId xmlns:p14="http://schemas.microsoft.com/office/powerpoint/2010/main" val="3458426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6</a:t>
            </a:fld>
            <a:endParaRPr lang="en-US"/>
          </a:p>
        </p:txBody>
      </p:sp>
    </p:spTree>
    <p:extLst>
      <p:ext uri="{BB962C8B-B14F-4D97-AF65-F5344CB8AC3E}">
        <p14:creationId xmlns:p14="http://schemas.microsoft.com/office/powerpoint/2010/main" val="175607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MetaPro-Normal"/>
                <a:cs typeface="MetaPro-Norm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171450" indent="-171450">
              <a:buFont typeface="Arial"/>
              <a:buChar char="•"/>
            </a:pPr>
            <a:r>
              <a:rPr lang="en-US" dirty="0"/>
              <a:t>Try</a:t>
            </a:r>
            <a:r>
              <a:rPr lang="en-US" baseline="0" dirty="0"/>
              <a:t> to get learners to connect with the personal impact of overfishing and unsustainable practices.  What would it be like for ME if there were few or no fish left in the sea! </a:t>
            </a:r>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7</a:t>
            </a:fld>
            <a:endParaRPr lang="en-US"/>
          </a:p>
        </p:txBody>
      </p:sp>
      <p:pic>
        <p:nvPicPr>
          <p:cNvPr id="5" name="Picture 4" descr="MSCI_NZSCHOOLSLOGO_WIDE_RGB_BLUE_U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8458200"/>
            <a:ext cx="1625600" cy="536565"/>
          </a:xfrm>
          <a:prstGeom prst="rect">
            <a:avLst/>
          </a:prstGeom>
        </p:spPr>
      </p:pic>
    </p:spTree>
    <p:extLst>
      <p:ext uri="{BB962C8B-B14F-4D97-AF65-F5344CB8AC3E}">
        <p14:creationId xmlns:p14="http://schemas.microsoft.com/office/powerpoint/2010/main" val="3497859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4DFFE2-AB0B-A546-BA03-FA78CA7417E4}" type="slidenum">
              <a:rPr lang="en-US" smtClean="0"/>
              <a:t>8</a:t>
            </a:fld>
            <a:endParaRPr lang="en-US"/>
          </a:p>
        </p:txBody>
      </p:sp>
    </p:spTree>
    <p:extLst>
      <p:ext uri="{BB962C8B-B14F-4D97-AF65-F5344CB8AC3E}">
        <p14:creationId xmlns:p14="http://schemas.microsoft.com/office/powerpoint/2010/main" val="919576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175EAA"/>
                </a:solidFill>
              </a:rPr>
              <a:t>TEACHER NOTES</a:t>
            </a:r>
            <a:endParaRPr lang="en-US" b="1"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r>
              <a:rPr lang="en-US" dirty="0"/>
              <a:t>Other examples: </a:t>
            </a:r>
          </a:p>
          <a:p>
            <a:endParaRPr lang="en-US" dirty="0"/>
          </a:p>
          <a:p>
            <a:r>
              <a:rPr lang="en-US" dirty="0" err="1"/>
              <a:t>Māu</a:t>
            </a:r>
            <a:r>
              <a:rPr lang="en-US" dirty="0"/>
              <a:t> te </a:t>
            </a:r>
            <a:r>
              <a:rPr lang="en-US" dirty="0" err="1"/>
              <a:t>taiata</a:t>
            </a:r>
            <a:r>
              <a:rPr lang="en-US" dirty="0"/>
              <a:t>, </a:t>
            </a:r>
            <a:r>
              <a:rPr lang="en-US" dirty="0" err="1"/>
              <a:t>māku</a:t>
            </a:r>
            <a:r>
              <a:rPr lang="en-US" dirty="0"/>
              <a:t> te </a:t>
            </a:r>
            <a:r>
              <a:rPr lang="en-US" dirty="0" err="1"/>
              <a:t>taiahiahi</a:t>
            </a:r>
            <a:r>
              <a:rPr lang="en-US" dirty="0"/>
              <a:t> </a:t>
            </a:r>
          </a:p>
          <a:p>
            <a:r>
              <a:rPr lang="en-NZ" sz="1200" i="1" kern="1200" dirty="0">
                <a:solidFill>
                  <a:schemeClr val="tx1"/>
                </a:solidFill>
                <a:effectLst/>
                <a:latin typeface="+mn-lt"/>
                <a:ea typeface="+mn-ea"/>
                <a:cs typeface="+mn-cs"/>
              </a:rPr>
              <a:t>For you the morning tide to tend to, for me the afternoon tide to tend to</a:t>
            </a:r>
            <a:r>
              <a:rPr lang="en-IN" dirty="0">
                <a:effectLst/>
              </a:rPr>
              <a:t> </a:t>
            </a:r>
          </a:p>
          <a:p>
            <a:endParaRPr lang="en-IN" dirty="0">
              <a:effectLst/>
            </a:endParaRPr>
          </a:p>
          <a:p>
            <a:endParaRPr lang="en-IN" dirty="0">
              <a:effectLst/>
            </a:endParaRPr>
          </a:p>
          <a:p>
            <a:r>
              <a:rPr lang="en-NZ" sz="1200" kern="1200" dirty="0">
                <a:solidFill>
                  <a:schemeClr val="tx1"/>
                </a:solidFill>
                <a:effectLst/>
                <a:latin typeface="+mn-lt"/>
                <a:ea typeface="+mn-ea"/>
                <a:cs typeface="+mn-cs"/>
              </a:rPr>
              <a:t>He kura kainga te moana, he kura huna te moana</a:t>
            </a:r>
            <a:r>
              <a:rPr lang="en-IN" dirty="0">
                <a:effectLst/>
              </a:rPr>
              <a:t> </a:t>
            </a:r>
          </a:p>
          <a:p>
            <a:r>
              <a:rPr lang="en-NZ" sz="1200" i="1" kern="1200" dirty="0">
                <a:solidFill>
                  <a:schemeClr val="tx1"/>
                </a:solidFill>
                <a:effectLst/>
                <a:latin typeface="+mn-lt"/>
                <a:ea typeface="+mn-ea"/>
                <a:cs typeface="+mn-cs"/>
              </a:rPr>
              <a:t>The oceans environment, is a source of untapped knowledge</a:t>
            </a:r>
            <a:r>
              <a:rPr lang="en-IN" dirty="0">
                <a:effectLst/>
              </a:rPr>
              <a:t> </a:t>
            </a:r>
          </a:p>
          <a:p>
            <a:endParaRPr lang="en-IN" dirty="0">
              <a:effectLst/>
            </a:endParaRPr>
          </a:p>
          <a:p>
            <a:endParaRPr lang="en-IN" dirty="0">
              <a:effectLst/>
            </a:endParaRPr>
          </a:p>
          <a:p>
            <a:r>
              <a:rPr lang="en-NZ" sz="1200" kern="1200" dirty="0">
                <a:solidFill>
                  <a:schemeClr val="tx1"/>
                </a:solidFill>
                <a:effectLst/>
                <a:latin typeface="+mn-lt"/>
                <a:ea typeface="+mn-ea"/>
                <a:cs typeface="+mn-cs"/>
              </a:rPr>
              <a:t>Mā te kanae anō te kanae hei kōrero</a:t>
            </a:r>
            <a:endParaRPr lang="en-IN"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Mā te tāmure anō te tāmure hei kōrero</a:t>
            </a:r>
            <a:endParaRPr lang="en-IN"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Mā te pāpaka anō te pāpaka hei kōrero</a:t>
            </a:r>
            <a:r>
              <a:rPr lang="en-IN" dirty="0">
                <a:effectLst/>
              </a:rPr>
              <a:t> </a:t>
            </a:r>
          </a:p>
          <a:p>
            <a:r>
              <a:rPr lang="en-NZ" sz="1200" i="1" kern="1200" dirty="0">
                <a:solidFill>
                  <a:schemeClr val="tx1"/>
                </a:solidFill>
                <a:effectLst/>
                <a:latin typeface="+mn-lt"/>
                <a:ea typeface="+mn-ea"/>
                <a:cs typeface="+mn-cs"/>
              </a:rPr>
              <a:t>The grey mullet will speak for itself</a:t>
            </a:r>
            <a:endParaRPr lang="en-IN" sz="1200" kern="1200" dirty="0">
              <a:solidFill>
                <a:schemeClr val="tx1"/>
              </a:solidFill>
              <a:effectLst/>
              <a:latin typeface="+mn-lt"/>
              <a:ea typeface="+mn-ea"/>
              <a:cs typeface="+mn-cs"/>
            </a:endParaRPr>
          </a:p>
          <a:p>
            <a:r>
              <a:rPr lang="en-NZ" sz="1200" i="1" kern="1200" dirty="0">
                <a:solidFill>
                  <a:schemeClr val="tx1"/>
                </a:solidFill>
                <a:effectLst/>
                <a:latin typeface="+mn-lt"/>
                <a:ea typeface="+mn-ea"/>
                <a:cs typeface="+mn-cs"/>
              </a:rPr>
              <a:t>The snapper will speak for itself</a:t>
            </a:r>
            <a:endParaRPr lang="en-IN" sz="1200" kern="1200" dirty="0">
              <a:solidFill>
                <a:schemeClr val="tx1"/>
              </a:solidFill>
              <a:effectLst/>
              <a:latin typeface="+mn-lt"/>
              <a:ea typeface="+mn-ea"/>
              <a:cs typeface="+mn-cs"/>
            </a:endParaRPr>
          </a:p>
          <a:p>
            <a:r>
              <a:rPr lang="en-NZ" sz="1200" i="1" kern="1200" dirty="0">
                <a:solidFill>
                  <a:schemeClr val="tx1"/>
                </a:solidFill>
                <a:effectLst/>
                <a:latin typeface="+mn-lt"/>
                <a:ea typeface="+mn-ea"/>
                <a:cs typeface="+mn-cs"/>
              </a:rPr>
              <a:t>The crab will speak for itself</a:t>
            </a:r>
            <a:r>
              <a:rPr lang="en-IN" dirty="0">
                <a:effectLst/>
              </a:rPr>
              <a:t> </a:t>
            </a:r>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9</a:t>
            </a:fld>
            <a:endParaRPr lang="en-US"/>
          </a:p>
        </p:txBody>
      </p:sp>
    </p:spTree>
    <p:extLst>
      <p:ext uri="{BB962C8B-B14F-4D97-AF65-F5344CB8AC3E}">
        <p14:creationId xmlns:p14="http://schemas.microsoft.com/office/powerpoint/2010/main" val="140960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mi-NZ"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dirty="0"/>
              <a:t>Click to edit Master subtitle style</a:t>
            </a:r>
            <a:endParaRPr lang="en-US" dirty="0"/>
          </a:p>
        </p:txBody>
      </p:sp>
    </p:spTree>
    <p:extLst>
      <p:ext uri="{BB962C8B-B14F-4D97-AF65-F5344CB8AC3E}">
        <p14:creationId xmlns:p14="http://schemas.microsoft.com/office/powerpoint/2010/main" val="426603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
        <p:nvSpPr>
          <p:cNvPr id="3" name="Content Placeholder 2"/>
          <p:cNvSpPr>
            <a:spLocks noGrp="1"/>
          </p:cNvSpPr>
          <p:nvPr>
            <p:ph idx="1"/>
          </p:nvPr>
        </p:nvSpPr>
        <p:spPr/>
        <p:txBody>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250695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dirty="0"/>
              <a:t>Click to edit Master text styles</a:t>
            </a:r>
          </a:p>
          <a:p>
            <a:pPr lvl="1"/>
            <a:r>
              <a:rPr lang="mi-NZ" dirty="0"/>
              <a:t>Second level</a:t>
            </a:r>
          </a:p>
          <a:p>
            <a:pPr lvl="2"/>
            <a:r>
              <a:rPr lang="mi-NZ" dirty="0"/>
              <a:t>Third level</a:t>
            </a:r>
          </a:p>
          <a:p>
            <a:pPr lvl="3"/>
            <a:r>
              <a:rPr lang="mi-NZ" dirty="0"/>
              <a:t>Fourth level</a:t>
            </a:r>
          </a:p>
          <a:p>
            <a:pPr lvl="4"/>
            <a:r>
              <a:rPr lang="mi-NZ" dirty="0"/>
              <a:t>Fifth level</a:t>
            </a:r>
            <a:endParaRPr lang="en-US" dirty="0"/>
          </a:p>
        </p:txBody>
      </p:sp>
      <p:sp>
        <p:nvSpPr>
          <p:cNvPr id="4" name="Content Placeholder 3"/>
          <p:cNvSpPr>
            <a:spLocks noGrp="1"/>
          </p:cNvSpPr>
          <p:nvPr>
            <p:ph sz="half" idx="2"/>
          </p:nvPr>
        </p:nvSpPr>
        <p:spPr>
          <a:xfrm>
            <a:off x="4648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8"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32621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241759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112743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Title &amp; Subtitle">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5026238" y="4452938"/>
            <a:ext cx="3798900" cy="221400"/>
          </a:xfrm>
          <a:prstGeom prst="rect">
            <a:avLst/>
          </a:prstGeom>
        </p:spPr>
        <p:txBody>
          <a:bodyPr>
            <a:normAutofit/>
          </a:bodyPr>
          <a:lstStyle>
            <a:lvl1pPr algn="r">
              <a:defRPr sz="1200" cap="none" spc="0">
                <a:solidFill>
                  <a:schemeClr val="bg1"/>
                </a:solidFill>
                <a:latin typeface="Arial" panose="020B0604020202020204" pitchFamily="34" charset="0"/>
                <a:cs typeface="Arial" panose="020B0604020202020204" pitchFamily="34" charset="0"/>
              </a:defRPr>
            </a:lvl1pPr>
          </a:lstStyle>
          <a:p>
            <a:r>
              <a:rPr lang="en-NZ" dirty="0"/>
              <a:t>Title text</a:t>
            </a:r>
          </a:p>
        </p:txBody>
      </p:sp>
      <p:sp>
        <p:nvSpPr>
          <p:cNvPr id="5" name="Body">
            <a:extLst>
              <a:ext uri="{FF2B5EF4-FFF2-40B4-BE49-F238E27FC236}">
                <a16:creationId xmlns:a16="http://schemas.microsoft.com/office/drawing/2014/main" id="{20214D76-72E5-432B-9153-C88E618243CE}"/>
              </a:ext>
            </a:extLst>
          </p:cNvPr>
          <p:cNvSpPr txBox="1">
            <a:spLocks noGrp="1"/>
          </p:cNvSpPr>
          <p:nvPr>
            <p:ph type="subTitle" sz="quarter" idx="10"/>
          </p:nvPr>
        </p:nvSpPr>
        <p:spPr>
          <a:xfrm>
            <a:off x="5026238" y="4700588"/>
            <a:ext cx="3798900" cy="112738"/>
          </a:xfrm>
          <a:prstGeom prst="rect">
            <a:avLst/>
          </a:prstGeom>
        </p:spPr>
        <p:txBody>
          <a:bodyPr>
            <a:normAutofit fontScale="92500" lnSpcReduction="10000"/>
          </a:bodyPr>
          <a:lstStyle>
            <a:lvl1pPr marL="0" indent="0" algn="r" defTabSz="365283">
              <a:buNone/>
              <a:defRPr sz="1474" cap="none" spc="0">
                <a:solidFill>
                  <a:srgbClr val="000000"/>
                </a:solidFill>
                <a:latin typeface="Arial"/>
                <a:ea typeface="Arial"/>
                <a:cs typeface="Arial"/>
                <a:sym typeface="Arial"/>
              </a:defRPr>
            </a:lvl1pPr>
          </a:lstStyle>
          <a:p>
            <a:pPr algn="r" defTabSz="487044">
              <a:defRPr sz="1474" cap="none" spc="0">
                <a:solidFill>
                  <a:srgbClr val="000000"/>
                </a:solidFill>
                <a:latin typeface="Arial"/>
                <a:ea typeface="Arial"/>
                <a:cs typeface="Arial"/>
                <a:sym typeface="Arial"/>
              </a:defRPr>
            </a:pPr>
            <a:endParaRPr/>
          </a:p>
        </p:txBody>
      </p:sp>
    </p:spTree>
    <p:extLst>
      <p:ext uri="{BB962C8B-B14F-4D97-AF65-F5344CB8AC3E}">
        <p14:creationId xmlns:p14="http://schemas.microsoft.com/office/powerpoint/2010/main" val="117014635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file://localhost/Users/rika/Dropbox/MSC%20Job/2020/MSC%20templates%20and%20graphics/FISH%20SWIRL/Rika%20final%20banner%20files/Rect%20Banner%20Fish%20Swirl%20SMALL.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267"/>
            <a:ext cx="8229600" cy="758428"/>
          </a:xfrm>
          <a:prstGeom prst="rect">
            <a:avLst/>
          </a:prstGeom>
        </p:spPr>
        <p:txBody>
          <a:bodyPr vert="horz" lIns="91440" tIns="45720" rIns="91440" bIns="45720" rtlCol="0" anchor="ctr">
            <a:normAutofit/>
          </a:bodyPr>
          <a:lstStyle/>
          <a:p>
            <a:r>
              <a:rPr lang="mi-NZ"/>
              <a:t>Click to edit Master title style</a:t>
            </a:r>
            <a:endParaRPr lang="en-US"/>
          </a:p>
        </p:txBody>
      </p:sp>
      <p:sp>
        <p:nvSpPr>
          <p:cNvPr id="3" name="Text Placeholder 2"/>
          <p:cNvSpPr>
            <a:spLocks noGrp="1"/>
          </p:cNvSpPr>
          <p:nvPr>
            <p:ph type="body" idx="1"/>
          </p:nvPr>
        </p:nvSpPr>
        <p:spPr>
          <a:xfrm>
            <a:off x="457200" y="1200151"/>
            <a:ext cx="8229600" cy="3039793"/>
          </a:xfrm>
          <a:prstGeom prst="rect">
            <a:avLst/>
          </a:prstGeom>
        </p:spPr>
        <p:txBody>
          <a:bodyPr vert="horz" lIns="91440" tIns="45720" rIns="91440" bIns="45720" rtlCol="0">
            <a:normAutofit/>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pic>
        <p:nvPicPr>
          <p:cNvPr id="7" name="Rect Banner Fish Swirl SMALL.png" descr="/Users/rika/Dropbox/MSC Job/2020/MSC templates and graphics/FISH SWIRL/Rika final banner files/Rect Banner Fish Swirl SMALL.png"/>
          <p:cNvPicPr>
            <a:picLocks noChangeAspect="1"/>
          </p:cNvPicPr>
          <p:nvPr userDrawn="1"/>
        </p:nvPicPr>
        <p:blipFill rotWithShape="1">
          <a:blip r:embed="rId8" r:link="rId9" cstate="print">
            <a:extLst>
              <a:ext uri="{28A0092B-C50C-407E-A947-70E740481C1C}">
                <a14:useLocalDpi xmlns:a14="http://schemas.microsoft.com/office/drawing/2010/main"/>
              </a:ext>
            </a:extLst>
          </a:blip>
          <a:srcRect/>
          <a:stretch/>
        </p:blipFill>
        <p:spPr>
          <a:xfrm>
            <a:off x="1734" y="-94079"/>
            <a:ext cx="9142275" cy="1058486"/>
          </a:xfrm>
          <a:prstGeom prst="rect">
            <a:avLst/>
          </a:prstGeom>
        </p:spPr>
      </p:pic>
      <p:sp>
        <p:nvSpPr>
          <p:cNvPr id="9"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8" name="Picture 7" descr="White_Shell.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rot="20595988">
            <a:off x="8386209" y="222096"/>
            <a:ext cx="647674" cy="581637"/>
          </a:xfrm>
          <a:prstGeom prst="rect">
            <a:avLst/>
          </a:prstGeom>
        </p:spPr>
      </p:pic>
      <p:pic>
        <p:nvPicPr>
          <p:cNvPr id="11" name="Picture 10" descr="White_Shell.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784083">
            <a:off x="7767575" y="404719"/>
            <a:ext cx="559557" cy="502504"/>
          </a:xfrm>
          <a:prstGeom prst="rect">
            <a:avLst/>
          </a:prstGeom>
        </p:spPr>
      </p:pic>
      <p:pic>
        <p:nvPicPr>
          <p:cNvPr id="12" name="Picture 11" descr="White_Shell.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20609409">
            <a:off x="8039945" y="45575"/>
            <a:ext cx="449349" cy="403533"/>
          </a:xfrm>
          <a:prstGeom prst="rect">
            <a:avLst/>
          </a:prstGeom>
        </p:spPr>
      </p:pic>
      <p:pic>
        <p:nvPicPr>
          <p:cNvPr id="13" name="Picture 12">
            <a:extLst>
              <a:ext uri="{FF2B5EF4-FFF2-40B4-BE49-F238E27FC236}">
                <a16:creationId xmlns:a16="http://schemas.microsoft.com/office/drawing/2014/main" id="{16FDD342-8736-3D75-188A-75FAE5DC3467}"/>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258982"/>
            <a:ext cx="8554065" cy="827452"/>
          </a:xfrm>
          <a:prstGeom prst="rect">
            <a:avLst/>
          </a:prstGeom>
        </p:spPr>
      </p:pic>
    </p:spTree>
    <p:extLst>
      <p:ext uri="{BB962C8B-B14F-4D97-AF65-F5344CB8AC3E}">
        <p14:creationId xmlns:p14="http://schemas.microsoft.com/office/powerpoint/2010/main" val="332976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xStyles>
    <p:titleStyle>
      <a:lvl1pPr algn="ctr" defTabSz="457200" rtl="0" eaLnBrk="1" latinLnBrk="0" hangingPunct="1">
        <a:spcBef>
          <a:spcPct val="0"/>
        </a:spcBef>
        <a:buNone/>
        <a:defRPr sz="4100" kern="1200">
          <a:solidFill>
            <a:schemeClr val="tx1"/>
          </a:solidFill>
          <a:latin typeface="Arial Narrow"/>
          <a:ea typeface="+mj-ea"/>
          <a:cs typeface="Arial Narrow"/>
        </a:defRPr>
      </a:lvl1pPr>
    </p:titleStyle>
    <p:body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hyperlink" Target="https://www.nzgeo.com/stories/the-lost-art-of-fishing/" TargetMode="External"/><Relationship Id="rId3" Type="http://schemas.openxmlformats.org/officeDocument/2006/relationships/image" Target="../media/image27.png"/><Relationship Id="rId7" Type="http://schemas.openxmlformats.org/officeDocument/2006/relationships/image" Target="../media/image34.png"/><Relationship Id="rId12"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slowmation.com" TargetMode="External"/><Relationship Id="rId11" Type="http://schemas.openxmlformats.org/officeDocument/2006/relationships/image" Target="../media/image37.png"/><Relationship Id="rId5" Type="http://schemas.openxmlformats.org/officeDocument/2006/relationships/hyperlink" Target="https://www.powtoon.com/edu-home/" TargetMode="External"/><Relationship Id="rId10" Type="http://schemas.openxmlformats.org/officeDocument/2006/relationships/image" Target="../media/image36.png"/><Relationship Id="rId4" Type="http://schemas.openxmlformats.org/officeDocument/2006/relationships/hyperlink" Target="https://elearningindustry.com/top-10-free-timeline-creation-tools-for-teachers" TargetMode="External"/><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9.png"/><Relationship Id="rId4" Type="http://schemas.openxmlformats.org/officeDocument/2006/relationships/hyperlink" Target="https://www.seafoodnewzealand.org.nz/fileadmin/documents/SNZ_Magazine/SNZ_Magazine_April_2020.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seafoodnewzealand.org.nz/fileadmin/documents/SNZ_Magazine/SNZ_Magazine_April_2020.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14.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hyperlink" Target="http://archive.stats.govt.nz/tools_and_services/newsletters/price-index-news/apr-13-infographic-seafood.aspx%23gsc.tab=0" TargetMode="External"/><Relationship Id="rId3" Type="http://schemas.openxmlformats.org/officeDocument/2006/relationships/image" Target="../media/image27.png"/><Relationship Id="rId7" Type="http://schemas.openxmlformats.org/officeDocument/2006/relationships/hyperlink" Target="https://www.seafood.co.nz/fileadmin/Media/BERL_report/BERL_Report_August_2017.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s://www.canva.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fao.org/documents/card/en/c/ca9229en" TargetMode="Externa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fao.org/documents/card/en/c/ca9229en" TargetMode="Externa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fao.org/documents/card/en/c/ca9229en" TargetMode="Externa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fao.org/documents/card/en/c/ca9229en" TargetMode="External"/><Relationship Id="rId5" Type="http://schemas.openxmlformats.org/officeDocument/2006/relationships/hyperlink" Target="https://www.hakaimagazine.com/features/wasted/" TargetMode="Externa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hyperlink" Target="https://www.youtube.com/watch?v=U45_V70YiwQ"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55.png"/><Relationship Id="rId4" Type="http://schemas.openxmlformats.org/officeDocument/2006/relationships/hyperlink" Target="https://www.youtube.com/watch?v=sDh2Cn2bNx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hyperlink" Target="https://www.youtube.com/watch?time_continue=3&amp;v=7CRbG7sPobs&amp;feature=emb_titl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hyperlink" Target="http://beating-bird-bycatch-stories.msc.org/?_ga=2.180844327.129658065.1600647897-1303352827.1595455374"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hyperlink" Target="https://www.youtube.com/watch?v=oeSFjLxyUi0"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hyperlink" Target="https://www.wwf.org.nz/what_we_do/marine/sustainable_fisheries/better_fishin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hyperlink" Target="https://www.youtube.com/watch?v=JanaY6QapxQ"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hyperlink" Target="https://www.youtube.com/watch?v=RBFVUueKCzw"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hyperlink" Target="https://www.callaghaninnovation.govt.nz/news-and-events/turning-tide" TargetMode="External"/><Relationship Id="rId4" Type="http://schemas.openxmlformats.org/officeDocument/2006/relationships/hyperlink" Target="https://www.youtube.com/watch?v=x0GcneKoT18"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7.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noProof="0">
                <a:solidFill>
                  <a:schemeClr val="bg1">
                    <a:lumMod val="85000"/>
                  </a:schemeClr>
                </a:solidFill>
              </a:rPr>
              <a:t>Insert heading page Topic 3</a:t>
            </a:r>
          </a:p>
        </p:txBody>
      </p:sp>
      <p:pic>
        <p:nvPicPr>
          <p:cNvPr id="5" name="Picture 4" descr="Text&#10;&#10;Description automatically generated">
            <a:extLst>
              <a:ext uri="{FF2B5EF4-FFF2-40B4-BE49-F238E27FC236}">
                <a16:creationId xmlns:a16="http://schemas.microsoft.com/office/drawing/2014/main" id="{352F2260-A838-31E8-C407-7390EFEE00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78020"/>
            <a:ext cx="9144000" cy="5119313"/>
          </a:xfrm>
          <a:prstGeom prst="rect">
            <a:avLst/>
          </a:prstGeom>
        </p:spPr>
      </p:pic>
    </p:spTree>
    <p:extLst>
      <p:ext uri="{BB962C8B-B14F-4D97-AF65-F5344CB8AC3E}">
        <p14:creationId xmlns:p14="http://schemas.microsoft.com/office/powerpoint/2010/main" val="733491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extLst>
              <a:ext uri="{28A0092B-C50C-407E-A947-70E740481C1C}">
                <a14:useLocalDpi xmlns:a14="http://schemas.microsoft.com/office/drawing/2010/main"/>
              </a:ext>
            </a:extLst>
          </a:blip>
          <a:srcRect/>
          <a:stretch>
            <a:fillRect/>
          </a:stretch>
        </p:blipFill>
        <p:spPr bwMode="auto">
          <a:xfrm>
            <a:off x="360586" y="852341"/>
            <a:ext cx="4719171" cy="3726629"/>
          </a:xfrm>
          <a:prstGeom prst="rect">
            <a:avLst/>
          </a:prstGeom>
          <a:noFill/>
          <a:ln>
            <a:noFill/>
          </a:ln>
        </p:spPr>
      </p:pic>
      <p:graphicFrame>
        <p:nvGraphicFramePr>
          <p:cNvPr id="5" name="Content Placeholder 4"/>
          <p:cNvGraphicFramePr>
            <a:graphicFrameLocks noGrp="1"/>
          </p:cNvGraphicFramePr>
          <p:nvPr>
            <p:ph sz="half" idx="1"/>
            <p:extLst>
              <p:ext uri="{D42A27DB-BD31-4B8C-83A1-F6EECF244321}">
                <p14:modId xmlns:p14="http://schemas.microsoft.com/office/powerpoint/2010/main" val="2425165633"/>
              </p:ext>
            </p:extLst>
          </p:nvPr>
        </p:nvGraphicFramePr>
        <p:xfrm>
          <a:off x="5079757" y="1148906"/>
          <a:ext cx="3786702" cy="3540976"/>
        </p:xfrm>
        <a:graphic>
          <a:graphicData uri="http://schemas.openxmlformats.org/drawingml/2006/table">
            <a:tbl>
              <a:tblPr firstRow="1" bandRow="1">
                <a:tableStyleId>{5C22544A-7EE6-4342-B048-85BDC9FD1C3A}</a:tableStyleId>
              </a:tblPr>
              <a:tblGrid>
                <a:gridCol w="1262234">
                  <a:extLst>
                    <a:ext uri="{9D8B030D-6E8A-4147-A177-3AD203B41FA5}">
                      <a16:colId xmlns:a16="http://schemas.microsoft.com/office/drawing/2014/main" val="20000"/>
                    </a:ext>
                  </a:extLst>
                </a:gridCol>
                <a:gridCol w="1262234">
                  <a:extLst>
                    <a:ext uri="{9D8B030D-6E8A-4147-A177-3AD203B41FA5}">
                      <a16:colId xmlns:a16="http://schemas.microsoft.com/office/drawing/2014/main" val="20001"/>
                    </a:ext>
                  </a:extLst>
                </a:gridCol>
                <a:gridCol w="1262234">
                  <a:extLst>
                    <a:ext uri="{9D8B030D-6E8A-4147-A177-3AD203B41FA5}">
                      <a16:colId xmlns:a16="http://schemas.microsoft.com/office/drawing/2014/main" val="20002"/>
                    </a:ext>
                  </a:extLst>
                </a:gridCol>
              </a:tblGrid>
              <a:tr h="881116">
                <a:tc gridSpan="3">
                  <a:txBody>
                    <a:bodyPr/>
                    <a:lstStyle/>
                    <a:p>
                      <a:pPr algn="ctr"/>
                      <a:r>
                        <a:rPr lang="en-US" sz="2300" b="0" i="0" baseline="0" dirty="0">
                          <a:latin typeface="Arial"/>
                          <a:cs typeface="Arial"/>
                        </a:rPr>
                        <a:t>History of fishing in Aotearoa</a:t>
                      </a:r>
                    </a:p>
                    <a:p>
                      <a:pPr algn="ctr"/>
                      <a:r>
                        <a:rPr lang="en-US" sz="2000" b="0" i="0" dirty="0">
                          <a:latin typeface="Arial"/>
                          <a:cs typeface="Arial"/>
                        </a:rPr>
                        <a:t>PRIOR KNOWLEDGE</a:t>
                      </a:r>
                      <a:r>
                        <a:rPr lang="en-US" sz="2000" b="0" i="0" baseline="0" dirty="0">
                          <a:latin typeface="Arial"/>
                          <a:cs typeface="Arial"/>
                        </a:rPr>
                        <a:t> CHART</a:t>
                      </a:r>
                      <a:endParaRPr lang="en-US" sz="2000" b="0" i="0" dirty="0">
                        <a:latin typeface="Arial"/>
                        <a:cs typeface="Arial"/>
                      </a:endParaRPr>
                    </a:p>
                  </a:txBody>
                  <a:tcPr marL="76245" marR="76245" marT="34290" marB="34290" anchor="ctr">
                    <a:solidFill>
                      <a:srgbClr val="175EAA"/>
                    </a:solidFill>
                  </a:tcPr>
                </a:tc>
                <a:tc hMerge="1">
                  <a:txBody>
                    <a:bodyPr/>
                    <a:lstStyle/>
                    <a:p>
                      <a:pPr algn="ctr"/>
                      <a:endParaRPr lang="en-US" dirty="0"/>
                    </a:p>
                  </a:txBody>
                  <a:tcPr marL="76245" marR="76245" anchor="ctr">
                    <a:solidFill>
                      <a:srgbClr val="175EAA"/>
                    </a:solidFill>
                  </a:tcPr>
                </a:tc>
                <a:tc hMerge="1">
                  <a:txBody>
                    <a:bodyPr/>
                    <a:lstStyle/>
                    <a:p>
                      <a:pPr algn="ctr"/>
                      <a:endParaRPr lang="en-US" dirty="0"/>
                    </a:p>
                  </a:txBody>
                  <a:tcPr marL="76245" marR="76245" anchor="ctr">
                    <a:solidFill>
                      <a:srgbClr val="175EAA"/>
                    </a:solidFill>
                  </a:tcPr>
                </a:tc>
                <a:extLst>
                  <a:ext uri="{0D108BD9-81ED-4DB2-BD59-A6C34878D82A}">
                    <a16:rowId xmlns:a16="http://schemas.microsoft.com/office/drawing/2014/main" val="10000"/>
                  </a:ext>
                </a:extLst>
              </a:tr>
              <a:tr h="1195327">
                <a:tc>
                  <a:txBody>
                    <a:bodyPr/>
                    <a:lstStyle/>
                    <a:p>
                      <a:pPr algn="ctr"/>
                      <a:r>
                        <a:rPr lang="en-US" sz="1400" dirty="0">
                          <a:solidFill>
                            <a:schemeClr val="bg1"/>
                          </a:solidFill>
                          <a:latin typeface="Arial"/>
                          <a:cs typeface="Arial"/>
                        </a:rPr>
                        <a:t>What we know</a:t>
                      </a:r>
                    </a:p>
                  </a:txBody>
                  <a:tcPr marL="76245" marR="76245" marT="34290" marB="34290" anchor="ctr">
                    <a:solidFill>
                      <a:srgbClr val="175EAA"/>
                    </a:solidFill>
                  </a:tcPr>
                </a:tc>
                <a:tc>
                  <a:txBody>
                    <a:bodyPr/>
                    <a:lstStyle/>
                    <a:p>
                      <a:pPr algn="ctr"/>
                      <a:r>
                        <a:rPr lang="en-US" sz="1400" dirty="0">
                          <a:solidFill>
                            <a:schemeClr val="bg1"/>
                          </a:solidFill>
                          <a:latin typeface="Arial"/>
                          <a:cs typeface="Arial"/>
                        </a:rPr>
                        <a:t>What we would like to know</a:t>
                      </a:r>
                    </a:p>
                  </a:txBody>
                  <a:tcPr marL="76245" marR="76245" marT="34290" marB="34290" anchor="ctr">
                    <a:solidFill>
                      <a:srgbClr val="175EAA"/>
                    </a:solidFill>
                  </a:tcPr>
                </a:tc>
                <a:tc>
                  <a:txBody>
                    <a:bodyPr/>
                    <a:lstStyle/>
                    <a:p>
                      <a:pPr algn="ctr"/>
                      <a:r>
                        <a:rPr lang="en-US" sz="1400" dirty="0">
                          <a:solidFill>
                            <a:schemeClr val="bg1"/>
                          </a:solidFill>
                          <a:latin typeface="Arial"/>
                          <a:cs typeface="Arial"/>
                        </a:rPr>
                        <a:t>What we have learned</a:t>
                      </a:r>
                    </a:p>
                  </a:txBody>
                  <a:tcPr marL="76245" marR="76245" marT="34290" marB="34290" anchor="ctr">
                    <a:solidFill>
                      <a:srgbClr val="175EAA"/>
                    </a:solidFill>
                  </a:tcPr>
                </a:tc>
                <a:extLst>
                  <a:ext uri="{0D108BD9-81ED-4DB2-BD59-A6C34878D82A}">
                    <a16:rowId xmlns:a16="http://schemas.microsoft.com/office/drawing/2014/main" val="10001"/>
                  </a:ext>
                </a:extLst>
              </a:tr>
              <a:tr h="1271229">
                <a:tc>
                  <a:txBody>
                    <a:bodyPr/>
                    <a:lstStyle/>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bl>
          </a:graphicData>
        </a:graphic>
      </p:graphicFrame>
      <p:sp>
        <p:nvSpPr>
          <p:cNvPr id="7" name="Content Placeholder 6"/>
          <p:cNvSpPr>
            <a:spLocks noGrp="1"/>
          </p:cNvSpPr>
          <p:nvPr>
            <p:ph sz="half" idx="2"/>
          </p:nvPr>
        </p:nvSpPr>
        <p:spPr>
          <a:xfrm>
            <a:off x="564396" y="1301555"/>
            <a:ext cx="4215748" cy="3125427"/>
          </a:xfrm>
        </p:spPr>
        <p:txBody>
          <a:bodyPr>
            <a:noAutofit/>
          </a:bodyPr>
          <a:lstStyle/>
          <a:p>
            <a:pPr marL="0" indent="0" algn="ctr">
              <a:spcBef>
                <a:spcPts val="300"/>
              </a:spcBef>
              <a:spcAft>
                <a:spcPts val="300"/>
              </a:spcAft>
              <a:buNone/>
            </a:pPr>
            <a:r>
              <a:rPr lang="en-AU" sz="2200" b="1" noProof="0" dirty="0">
                <a:solidFill>
                  <a:srgbClr val="00B6DE"/>
                </a:solidFill>
                <a:latin typeface="Arial Narrow"/>
                <a:cs typeface="Arial Narrow"/>
              </a:rPr>
              <a:t>HE PĀTAI / CONSIDER THIS</a:t>
            </a:r>
          </a:p>
          <a:p>
            <a:pPr marL="0" indent="0" algn="ctr">
              <a:spcBef>
                <a:spcPts val="300"/>
              </a:spcBef>
              <a:spcAft>
                <a:spcPts val="300"/>
              </a:spcAft>
              <a:buNone/>
            </a:pPr>
            <a:r>
              <a:rPr lang="en-AU" sz="2000" noProof="0" dirty="0">
                <a:latin typeface="Arial"/>
                <a:cs typeface="Arial"/>
              </a:rPr>
              <a:t>What do you already know about the history of fishing in Aotearoa New Zealand?</a:t>
            </a:r>
          </a:p>
          <a:p>
            <a:pPr marL="0" indent="0" algn="ctr">
              <a:spcBef>
                <a:spcPts val="300"/>
              </a:spcBef>
              <a:spcAft>
                <a:spcPts val="300"/>
              </a:spcAft>
              <a:buNone/>
            </a:pPr>
            <a:endParaRPr lang="en-AU" sz="500" noProof="0" dirty="0">
              <a:solidFill>
                <a:srgbClr val="175EAA"/>
              </a:solidFill>
              <a:latin typeface="Arial"/>
              <a:cs typeface="Arial"/>
            </a:endParaRPr>
          </a:p>
          <a:p>
            <a:pPr marL="0" indent="0" algn="ctr">
              <a:spcBef>
                <a:spcPts val="300"/>
              </a:spcBef>
              <a:spcAft>
                <a:spcPts val="300"/>
              </a:spcAft>
              <a:buNone/>
            </a:pPr>
            <a:r>
              <a:rPr lang="en-AU" sz="2200" b="1" noProof="0" dirty="0">
                <a:solidFill>
                  <a:srgbClr val="175EAA"/>
                </a:solidFill>
                <a:latin typeface="Arial Narrow"/>
                <a:cs typeface="Arial Narrow"/>
              </a:rPr>
              <a:t>MAHI / ACTIVITY</a:t>
            </a:r>
          </a:p>
          <a:p>
            <a:pPr marL="0" indent="0" algn="ctr">
              <a:spcBef>
                <a:spcPts val="300"/>
              </a:spcBef>
              <a:spcAft>
                <a:spcPts val="300"/>
              </a:spcAft>
              <a:buNone/>
            </a:pPr>
            <a:r>
              <a:rPr lang="en-AU" sz="2000" noProof="0" dirty="0">
                <a:latin typeface="Arial"/>
                <a:cs typeface="Arial"/>
              </a:rPr>
              <a:t>Complete the Prior Knowledge Chart columns 1 &amp; 2</a:t>
            </a:r>
          </a:p>
          <a:p>
            <a:pPr marL="0" indent="0" algn="ctr">
              <a:spcBef>
                <a:spcPts val="300"/>
              </a:spcBef>
              <a:spcAft>
                <a:spcPts val="300"/>
              </a:spcAft>
              <a:buNone/>
            </a:pPr>
            <a:endParaRPr lang="en-AU" sz="1800" noProof="0" dirty="0">
              <a:latin typeface="Arial"/>
              <a:cs typeface="Arial"/>
            </a:endParaRPr>
          </a:p>
        </p:txBody>
      </p:sp>
      <p:pic>
        <p:nvPicPr>
          <p:cNvPr id="15" name="Picture 14"/>
          <p:cNvPicPr>
            <a:picLocks noChangeAspect="1"/>
          </p:cNvPicPr>
          <p:nvPr/>
        </p:nvPicPr>
        <p:blipFill>
          <a:blip r:embed="rId4"/>
          <a:stretch>
            <a:fillRect/>
          </a:stretch>
        </p:blipFill>
        <p:spPr>
          <a:xfrm rot="20952252">
            <a:off x="3913442" y="3187494"/>
            <a:ext cx="1733403" cy="1798728"/>
          </a:xfrm>
          <a:prstGeom prst="rect">
            <a:avLst/>
          </a:prstGeom>
        </p:spPr>
      </p:pic>
      <p:sp>
        <p:nvSpPr>
          <p:cNvPr id="8" name="Title 1"/>
          <p:cNvSpPr>
            <a:spLocks noGrp="1"/>
          </p:cNvSpPr>
          <p:nvPr>
            <p:ph type="title"/>
          </p:nvPr>
        </p:nvSpPr>
        <p:spPr>
          <a:xfrm>
            <a:off x="204851" y="93912"/>
            <a:ext cx="8939150" cy="758428"/>
          </a:xfrm>
        </p:spPr>
        <p:txBody>
          <a:bodyPr>
            <a:normAutofit/>
          </a:bodyPr>
          <a:lstStyle/>
          <a:p>
            <a:r>
              <a:rPr lang="en-AU" dirty="0"/>
              <a:t>HISTORY OF AOTEAROA </a:t>
            </a:r>
            <a:r>
              <a:rPr lang="en-AU" noProof="0" dirty="0"/>
              <a:t>FISHING INDUSTRY</a:t>
            </a:r>
            <a:endParaRPr lang="en-AU" sz="2200" noProof="0" dirty="0"/>
          </a:p>
        </p:txBody>
      </p:sp>
    </p:spTree>
    <p:extLst>
      <p:ext uri="{BB962C8B-B14F-4D97-AF65-F5344CB8AC3E}">
        <p14:creationId xmlns:p14="http://schemas.microsoft.com/office/powerpoint/2010/main" val="3666949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dissolv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dissolve">
                                      <p:cBhvr>
                                        <p:cTn id="15" dur="500"/>
                                        <p:tgtEl>
                                          <p:spTgt spid="7">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dissolve">
                                      <p:cBhvr>
                                        <p:cTn id="18" dur="500"/>
                                        <p:tgtEl>
                                          <p:spTgt spid="7">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par>
                                <p:cTn id="22" presetID="9"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51" y="93912"/>
            <a:ext cx="8939150" cy="758428"/>
          </a:xfrm>
        </p:spPr>
        <p:txBody>
          <a:bodyPr>
            <a:normAutofit/>
          </a:bodyPr>
          <a:lstStyle/>
          <a:p>
            <a:r>
              <a:rPr lang="en-AU" dirty="0"/>
              <a:t>HISTORY OF AOTEAROA </a:t>
            </a:r>
            <a:r>
              <a:rPr lang="en-AU" noProof="0" dirty="0"/>
              <a:t>FISHING INDUSTRY</a:t>
            </a:r>
            <a:endParaRPr lang="en-AU" sz="2200" noProof="0" dirty="0"/>
          </a:p>
        </p:txBody>
      </p:sp>
      <p:sp>
        <p:nvSpPr>
          <p:cNvPr id="3" name="Content Placeholder 2"/>
          <p:cNvSpPr>
            <a:spLocks noGrp="1"/>
          </p:cNvSpPr>
          <p:nvPr>
            <p:ph idx="1"/>
          </p:nvPr>
        </p:nvSpPr>
        <p:spPr>
          <a:xfrm>
            <a:off x="2936091" y="1084526"/>
            <a:ext cx="5849108" cy="3580002"/>
          </a:xfrm>
        </p:spPr>
        <p:txBody>
          <a:bodyPr>
            <a:normAutofit fontScale="25000" lnSpcReduction="20000"/>
          </a:bodyPr>
          <a:lstStyle/>
          <a:p>
            <a:pPr marL="0" indent="0">
              <a:buNone/>
            </a:pPr>
            <a:r>
              <a:rPr lang="en-AU" sz="8800" b="1" dirty="0">
                <a:solidFill>
                  <a:srgbClr val="00B194"/>
                </a:solidFill>
                <a:latin typeface="Arial Narrow"/>
                <a:cs typeface="Arial Narrow"/>
              </a:rPr>
              <a:t>KŌRERORERO / DISCUSSION</a:t>
            </a:r>
            <a:endParaRPr lang="en-AU" sz="8800" b="1" dirty="0">
              <a:solidFill>
                <a:srgbClr val="175EAA"/>
              </a:solidFill>
              <a:latin typeface="Arial Narrow"/>
              <a:cs typeface="Arial Narrow"/>
            </a:endParaRPr>
          </a:p>
          <a:p>
            <a:pPr marL="0" indent="0">
              <a:buNone/>
            </a:pPr>
            <a:r>
              <a:rPr lang="en-AU" sz="7200" dirty="0"/>
              <a:t>How attitudes to fish stocks have changed:</a:t>
            </a:r>
          </a:p>
          <a:p>
            <a:pPr marL="438150" indent="-287338">
              <a:buAutoNum type="arabicPeriod"/>
            </a:pPr>
            <a:r>
              <a:rPr lang="en-AU" sz="7200" dirty="0"/>
              <a:t>Traditional Māori approaches acknowledged connection with ocean and kaitiakitanga [good stewardship or guardianship]</a:t>
            </a:r>
          </a:p>
          <a:p>
            <a:pPr marL="438150" indent="-287338">
              <a:buAutoNum type="arabicPeriod"/>
            </a:pPr>
            <a:r>
              <a:rPr lang="en-AU" sz="7200" dirty="0"/>
              <a:t>Free for all! Early European settlers found a sea full of fish </a:t>
            </a:r>
            <a:r>
              <a:rPr lang="mr-IN" sz="7200" dirty="0"/>
              <a:t>–</a:t>
            </a:r>
            <a:r>
              <a:rPr lang="en-AU" sz="7200" dirty="0"/>
              <a:t> the ocean was limitless!</a:t>
            </a:r>
          </a:p>
          <a:p>
            <a:pPr marL="438150" indent="-287338">
              <a:buAutoNum type="arabicPeriod"/>
            </a:pPr>
            <a:r>
              <a:rPr lang="en-AU" sz="7200" dirty="0"/>
              <a:t>Overfishing and declining fish stocks! People saw a need for limits and better data [information about fish stocks] </a:t>
            </a:r>
          </a:p>
          <a:p>
            <a:pPr marL="438150" indent="-287338">
              <a:buAutoNum type="arabicPeriod"/>
            </a:pPr>
            <a:r>
              <a:rPr lang="en-AU" sz="7200" dirty="0"/>
              <a:t>Demand and desire for Sustainability / Sustainable Development / Sustainable Yields</a:t>
            </a:r>
          </a:p>
        </p:txBody>
      </p:sp>
      <p:sp>
        <p:nvSpPr>
          <p:cNvPr id="4" name="Down Arrow 3"/>
          <p:cNvSpPr/>
          <p:nvPr/>
        </p:nvSpPr>
        <p:spPr>
          <a:xfrm>
            <a:off x="128102" y="1084526"/>
            <a:ext cx="2557275" cy="3404347"/>
          </a:xfrm>
          <a:prstGeom prst="downArrow">
            <a:avLst/>
          </a:prstGeom>
          <a:solidFill>
            <a:srgbClr val="00B1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84787" y="1119324"/>
            <a:ext cx="1446082" cy="369332"/>
          </a:xfrm>
          <a:prstGeom prst="rect">
            <a:avLst/>
          </a:prstGeom>
          <a:noFill/>
        </p:spPr>
        <p:txBody>
          <a:bodyPr wrap="square" rtlCol="0">
            <a:spAutoFit/>
          </a:bodyPr>
          <a:lstStyle/>
          <a:p>
            <a:pPr algn="ctr"/>
            <a:r>
              <a:rPr lang="en-US" dirty="0">
                <a:solidFill>
                  <a:srgbClr val="FFFFFF"/>
                </a:solidFill>
              </a:rPr>
              <a:t>Early 1800s</a:t>
            </a:r>
          </a:p>
        </p:txBody>
      </p:sp>
      <p:sp>
        <p:nvSpPr>
          <p:cNvPr id="8" name="TextBox 7"/>
          <p:cNvSpPr txBox="1"/>
          <p:nvPr/>
        </p:nvSpPr>
        <p:spPr>
          <a:xfrm>
            <a:off x="1025553" y="3846686"/>
            <a:ext cx="755210" cy="369332"/>
          </a:xfrm>
          <a:prstGeom prst="rect">
            <a:avLst/>
          </a:prstGeom>
          <a:noFill/>
        </p:spPr>
        <p:txBody>
          <a:bodyPr wrap="none" rtlCol="0">
            <a:spAutoFit/>
          </a:bodyPr>
          <a:lstStyle/>
          <a:p>
            <a:r>
              <a:rPr lang="en-US" dirty="0">
                <a:solidFill>
                  <a:schemeClr val="bg1"/>
                </a:solidFill>
              </a:rPr>
              <a:t>Today</a:t>
            </a:r>
          </a:p>
        </p:txBody>
      </p:sp>
      <p:pic>
        <p:nvPicPr>
          <p:cNvPr id="7" name="Picture 6" descr="Blue_Seabre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90106" flipH="1">
            <a:off x="777159" y="2724252"/>
            <a:ext cx="1394421" cy="1399805"/>
          </a:xfrm>
          <a:prstGeom prst="rect">
            <a:avLst/>
          </a:prstGeom>
        </p:spPr>
      </p:pic>
      <p:pic>
        <p:nvPicPr>
          <p:cNvPr id="9" name="Picture 8" descr="Blue_Seabre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787" y="1854955"/>
            <a:ext cx="1238399" cy="1052217"/>
          </a:xfrm>
          <a:prstGeom prst="rect">
            <a:avLst/>
          </a:prstGeom>
        </p:spPr>
      </p:pic>
      <p:sp>
        <p:nvSpPr>
          <p:cNvPr id="10" name="Rectangular Callout 9"/>
          <p:cNvSpPr/>
          <p:nvPr/>
        </p:nvSpPr>
        <p:spPr>
          <a:xfrm>
            <a:off x="2936091" y="1488656"/>
            <a:ext cx="5849108" cy="3000217"/>
          </a:xfrm>
          <a:prstGeom prst="wedgeRectCallout">
            <a:avLst>
              <a:gd name="adj1" fmla="val -62464"/>
              <a:gd name="adj2" fmla="val -17525"/>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5DAA"/>
                </a:solidFill>
              </a:rPr>
              <a:t>Invite Kaumātua, grandparents or local </a:t>
            </a:r>
            <a:r>
              <a:rPr lang="en-US" sz="2000" dirty="0" err="1">
                <a:solidFill>
                  <a:srgbClr val="005DAA"/>
                </a:solidFill>
              </a:rPr>
              <a:t>fisherfolk</a:t>
            </a:r>
            <a:r>
              <a:rPr lang="en-US" sz="2000" dirty="0">
                <a:solidFill>
                  <a:srgbClr val="005DAA"/>
                </a:solidFill>
              </a:rPr>
              <a:t> to come and talk! </a:t>
            </a:r>
          </a:p>
          <a:p>
            <a:pPr algn="ctr"/>
            <a:endParaRPr lang="en-US" sz="2000" dirty="0">
              <a:solidFill>
                <a:srgbClr val="005DAA"/>
              </a:solidFill>
            </a:endParaRPr>
          </a:p>
          <a:p>
            <a:pPr algn="ctr"/>
            <a:r>
              <a:rPr lang="en-US" sz="2000" dirty="0">
                <a:solidFill>
                  <a:srgbClr val="005DAA"/>
                </a:solidFill>
              </a:rPr>
              <a:t>How have they experienced the change in attitudes towards fish stocks?</a:t>
            </a:r>
          </a:p>
          <a:p>
            <a:pPr algn="ctr"/>
            <a:endParaRPr lang="en-US" sz="2000" dirty="0">
              <a:solidFill>
                <a:srgbClr val="005DAA"/>
              </a:solidFill>
            </a:endParaRPr>
          </a:p>
          <a:p>
            <a:pPr algn="ctr"/>
            <a:r>
              <a:rPr lang="en-US" sz="2000" dirty="0">
                <a:solidFill>
                  <a:srgbClr val="005DAA"/>
                </a:solidFill>
              </a:rPr>
              <a:t> Is kai moana more or less plentiful?</a:t>
            </a:r>
          </a:p>
        </p:txBody>
      </p:sp>
    </p:spTree>
    <p:extLst>
      <p:ext uri="{BB962C8B-B14F-4D97-AF65-F5344CB8AC3E}">
        <p14:creationId xmlns:p14="http://schemas.microsoft.com/office/powerpoint/2010/main" val="238413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4000" decel="100000"/>
                                        <p:tgtEl>
                                          <p:spTgt spid="7"/>
                                        </p:tgtEl>
                                      </p:cBhvr>
                                    </p:animEffect>
                                    <p:anim calcmode="lin" valueType="num">
                                      <p:cBhvr>
                                        <p:cTn id="28" dur="4000" decel="100000" fill="hold"/>
                                        <p:tgtEl>
                                          <p:spTgt spid="7"/>
                                        </p:tgtEl>
                                        <p:attrNameLst>
                                          <p:attrName>style.rotation</p:attrName>
                                        </p:attrNameLst>
                                      </p:cBhvr>
                                      <p:tavLst>
                                        <p:tav tm="0">
                                          <p:val>
                                            <p:fltVal val="-90"/>
                                          </p:val>
                                        </p:tav>
                                        <p:tav tm="100000">
                                          <p:val>
                                            <p:fltVal val="0"/>
                                          </p:val>
                                        </p:tav>
                                      </p:tavLst>
                                    </p:anim>
                                    <p:anim calcmode="lin" valueType="num">
                                      <p:cBhvr>
                                        <p:cTn id="29" dur="4000" decel="100000" fill="hold"/>
                                        <p:tgtEl>
                                          <p:spTgt spid="7"/>
                                        </p:tgtEl>
                                        <p:attrNameLst>
                                          <p:attrName>ppt_x</p:attrName>
                                        </p:attrNameLst>
                                      </p:cBhvr>
                                      <p:tavLst>
                                        <p:tav tm="0">
                                          <p:val>
                                            <p:strVal val="#ppt_x+0.4"/>
                                          </p:val>
                                        </p:tav>
                                        <p:tav tm="100000">
                                          <p:val>
                                            <p:strVal val="#ppt_x-0.05"/>
                                          </p:val>
                                        </p:tav>
                                      </p:tavLst>
                                    </p:anim>
                                    <p:anim calcmode="lin" valueType="num">
                                      <p:cBhvr>
                                        <p:cTn id="30" dur="4000" decel="100000" fill="hold"/>
                                        <p:tgtEl>
                                          <p:spTgt spid="7"/>
                                        </p:tgtEl>
                                        <p:attrNameLst>
                                          <p:attrName>ppt_y</p:attrName>
                                        </p:attrNameLst>
                                      </p:cBhvr>
                                      <p:tavLst>
                                        <p:tav tm="0">
                                          <p:val>
                                            <p:strVal val="#ppt_y-0.4"/>
                                          </p:val>
                                        </p:tav>
                                        <p:tav tm="100000">
                                          <p:val>
                                            <p:strVal val="#ppt_y+0.1"/>
                                          </p:val>
                                        </p:tav>
                                      </p:tavLst>
                                    </p:anim>
                                    <p:anim calcmode="lin" valueType="num">
                                      <p:cBhvr>
                                        <p:cTn id="31" dur="1000" accel="100000" fill="hold">
                                          <p:stCondLst>
                                            <p:cond delay="4000"/>
                                          </p:stCondLst>
                                        </p:cTn>
                                        <p:tgtEl>
                                          <p:spTgt spid="7"/>
                                        </p:tgtEl>
                                        <p:attrNameLst>
                                          <p:attrName>ppt_x</p:attrName>
                                        </p:attrNameLst>
                                      </p:cBhvr>
                                      <p:tavLst>
                                        <p:tav tm="0">
                                          <p:val>
                                            <p:strVal val="#ppt_x-0.05"/>
                                          </p:val>
                                        </p:tav>
                                        <p:tav tm="100000">
                                          <p:val>
                                            <p:strVal val="#ppt_x"/>
                                          </p:val>
                                        </p:tav>
                                      </p:tavLst>
                                    </p:anim>
                                    <p:anim calcmode="lin" valueType="num">
                                      <p:cBhvr>
                                        <p:cTn id="32" dur="1000" accel="100000" fill="hold">
                                          <p:stCondLst>
                                            <p:cond delay="40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mph" presetSubtype="0" nodeType="clickEffect">
                                  <p:stCondLst>
                                    <p:cond delay="0"/>
                                  </p:stCondLst>
                                  <p:childTnLst>
                                    <p:set>
                                      <p:cBhvr rctx="PPT">
                                        <p:cTn id="43" dur="indefinite"/>
                                        <p:tgtEl>
                                          <p:spTgt spid="3">
                                            <p:txEl>
                                              <p:pRg st="2" end="2"/>
                                            </p:txEl>
                                          </p:spTgt>
                                        </p:tgtEl>
                                        <p:attrNameLst>
                                          <p:attrName>style.opacity</p:attrName>
                                        </p:attrNameLst>
                                      </p:cBhvr>
                                      <p:to>
                                        <p:strVal val="0.5"/>
                                      </p:to>
                                    </p:set>
                                    <p:animEffect filter="image" prLst="opacity: 0.5">
                                      <p:cBhvr rctx="IE">
                                        <p:cTn id="44" dur="indefinite"/>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p:cTn id="49"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mph" presetSubtype="0" nodeType="clickEffect">
                                  <p:stCondLst>
                                    <p:cond delay="0"/>
                                  </p:stCondLst>
                                  <p:childTnLst>
                                    <p:set>
                                      <p:cBhvr rctx="PPT">
                                        <p:cTn id="55" dur="indefinite"/>
                                        <p:tgtEl>
                                          <p:spTgt spid="3">
                                            <p:txEl>
                                              <p:pRg st="3" end="3"/>
                                            </p:txEl>
                                          </p:spTgt>
                                        </p:tgtEl>
                                        <p:attrNameLst>
                                          <p:attrName>style.opacity</p:attrName>
                                        </p:attrNameLst>
                                      </p:cBhvr>
                                      <p:to>
                                        <p:strVal val="0.5"/>
                                      </p:to>
                                    </p:set>
                                    <p:animEffect filter="image" prLst="opacity: 0.5">
                                      <p:cBhvr rctx="IE">
                                        <p:cTn id="56" dur="indefinite"/>
                                        <p:tgtEl>
                                          <p:spTgt spid="3">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 calcmode="lin" valueType="num">
                                      <p:cBhvr>
                                        <p:cTn id="6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6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63" dur="1000"/>
                                        <p:tgtEl>
                                          <p:spTgt spid="3">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mph" presetSubtype="0" nodeType="clickEffect">
                                  <p:stCondLst>
                                    <p:cond delay="0"/>
                                  </p:stCondLst>
                                  <p:childTnLst>
                                    <p:set>
                                      <p:cBhvr rctx="PPT">
                                        <p:cTn id="67" dur="indefinite"/>
                                        <p:tgtEl>
                                          <p:spTgt spid="3">
                                            <p:txEl>
                                              <p:pRg st="4" end="4"/>
                                            </p:txEl>
                                          </p:spTgt>
                                        </p:tgtEl>
                                        <p:attrNameLst>
                                          <p:attrName>style.opacity</p:attrName>
                                        </p:attrNameLst>
                                      </p:cBhvr>
                                      <p:to>
                                        <p:strVal val="0.5"/>
                                      </p:to>
                                    </p:set>
                                    <p:animEffect filter="image" prLst="opacity: 0.5">
                                      <p:cBhvr rctx="IE">
                                        <p:cTn id="68" dur="indefinite"/>
                                        <p:tgtEl>
                                          <p:spTgt spid="3">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5" presetClass="entr" presetSubtype="0" fill="hold"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 calcmode="lin" valueType="num">
                                      <p:cBhvr>
                                        <p:cTn id="73"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74"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75" dur="1000"/>
                                        <p:tgtEl>
                                          <p:spTgt spid="3">
                                            <p:txEl>
                                              <p:pRg st="5" end="5"/>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mph" presetSubtype="0" nodeType="clickEffect">
                                  <p:stCondLst>
                                    <p:cond delay="0"/>
                                  </p:stCondLst>
                                  <p:childTnLst>
                                    <p:set>
                                      <p:cBhvr rctx="PPT">
                                        <p:cTn id="79" dur="indefinite"/>
                                        <p:tgtEl>
                                          <p:spTgt spid="3">
                                            <p:txEl>
                                              <p:pRg st="5" end="5"/>
                                            </p:txEl>
                                          </p:spTgt>
                                        </p:tgtEl>
                                        <p:attrNameLst>
                                          <p:attrName>style.opacity</p:attrName>
                                        </p:attrNameLst>
                                      </p:cBhvr>
                                      <p:to>
                                        <p:strVal val="0.5"/>
                                      </p:to>
                                    </p:set>
                                    <p:animEffect filter="image" prLst="opacity: 0.5">
                                      <p:cBhvr rctx="IE">
                                        <p:cTn id="80" dur="indefinite"/>
                                        <p:tgtEl>
                                          <p:spTgt spid="3">
                                            <p:txEl>
                                              <p:pRg st="5" end="5"/>
                                            </p:txEl>
                                          </p:spTgt>
                                        </p:tgtEl>
                                      </p:cBhvr>
                                    </p:animEffect>
                                  </p:childTnLst>
                                </p:cTn>
                              </p:par>
                              <p:par>
                                <p:cTn id="81" presetID="2" presetClass="entr" presetSubtype="4" fill="hold" nodeType="with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2" presetClass="entr" presetSubtype="0" fill="hold" grpId="0" nodeType="clickEffect">
                                  <p:stCondLst>
                                    <p:cond delay="0"/>
                                  </p:stCondLst>
                                  <p:childTnLst>
                                    <p:set>
                                      <p:cBhvr>
                                        <p:cTn id="88" dur="1" fill="hold">
                                          <p:stCondLst>
                                            <p:cond delay="0"/>
                                          </p:stCondLst>
                                        </p:cTn>
                                        <p:tgtEl>
                                          <p:spTgt spid="10"/>
                                        </p:tgtEl>
                                        <p:attrNameLst>
                                          <p:attrName>style.visibility</p:attrName>
                                        </p:attrNameLst>
                                      </p:cBhvr>
                                      <p:to>
                                        <p:strVal val="visible"/>
                                      </p:to>
                                    </p:set>
                                    <p:animScale>
                                      <p:cBhvr>
                                        <p:cTn id="8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0" dur="1000" decel="50000" fill="hold">
                                          <p:stCondLst>
                                            <p:cond delay="0"/>
                                          </p:stCondLst>
                                        </p:cTn>
                                        <p:tgtEl>
                                          <p:spTgt spid="10"/>
                                        </p:tgtEl>
                                        <p:attrNameLst>
                                          <p:attrName>ppt_x</p:attrName>
                                          <p:attrName>ppt_y</p:attrName>
                                        </p:attrNameLst>
                                      </p:cBhvr>
                                    </p:animMotion>
                                    <p:animEffect transition="in" filter="fade">
                                      <p:cBhvr>
                                        <p:cTn id="9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51" y="93912"/>
            <a:ext cx="8939150" cy="758428"/>
          </a:xfrm>
        </p:spPr>
        <p:txBody>
          <a:bodyPr>
            <a:normAutofit/>
          </a:bodyPr>
          <a:lstStyle/>
          <a:p>
            <a:r>
              <a:rPr lang="en-AU" dirty="0"/>
              <a:t>HISTORY OF AOTEAROA </a:t>
            </a:r>
            <a:r>
              <a:rPr lang="en-AU" noProof="0" dirty="0"/>
              <a:t>FISHING INDUSTRY</a:t>
            </a:r>
            <a:endParaRPr lang="en-AU" sz="2200" noProof="0" dirty="0"/>
          </a:p>
        </p:txBody>
      </p:sp>
      <p:sp>
        <p:nvSpPr>
          <p:cNvPr id="3" name="Content Placeholder 2"/>
          <p:cNvSpPr>
            <a:spLocks noGrp="1"/>
          </p:cNvSpPr>
          <p:nvPr>
            <p:ph idx="1"/>
          </p:nvPr>
        </p:nvSpPr>
        <p:spPr>
          <a:xfrm>
            <a:off x="204851" y="1241117"/>
            <a:ext cx="4743424" cy="3283258"/>
          </a:xfrm>
        </p:spPr>
        <p:txBody>
          <a:bodyPr>
            <a:normAutofit fontScale="25000" lnSpcReduction="20000"/>
          </a:bodyPr>
          <a:lstStyle/>
          <a:p>
            <a:pPr marL="0" indent="0">
              <a:buNone/>
            </a:pPr>
            <a:r>
              <a:rPr lang="en-AU" sz="8800" b="1" dirty="0">
                <a:solidFill>
                  <a:srgbClr val="00B194"/>
                </a:solidFill>
                <a:latin typeface="Arial Narrow"/>
                <a:cs typeface="Arial Narrow"/>
              </a:rPr>
              <a:t>KŌRERORERO / DISCUSSION</a:t>
            </a:r>
            <a:endParaRPr lang="en-AU" sz="8800" b="1" dirty="0">
              <a:solidFill>
                <a:srgbClr val="175EAA"/>
              </a:solidFill>
              <a:latin typeface="Arial Narrow"/>
              <a:cs typeface="Arial Narrow"/>
            </a:endParaRPr>
          </a:p>
          <a:p>
            <a:pPr marL="0" indent="0">
              <a:buNone/>
            </a:pPr>
            <a:r>
              <a:rPr lang="en-AU" sz="7200" dirty="0"/>
              <a:t>Key periods in the history of Aotearoa’s fishing industry:</a:t>
            </a:r>
          </a:p>
          <a:p>
            <a:pPr marL="438150" indent="-287338">
              <a:buAutoNum type="arabicPeriod"/>
            </a:pPr>
            <a:r>
              <a:rPr lang="en-AU" sz="7200" dirty="0"/>
              <a:t>Māori traditional methods &amp; tikanga</a:t>
            </a:r>
          </a:p>
          <a:p>
            <a:pPr marL="438150" indent="-287338">
              <a:buAutoNum type="arabicPeriod"/>
            </a:pPr>
            <a:r>
              <a:rPr lang="en-AU" sz="7200" dirty="0"/>
              <a:t>Early European settlers, refrigeration and early commercial fishing methods</a:t>
            </a:r>
          </a:p>
          <a:p>
            <a:pPr marL="438150" indent="-287338">
              <a:buAutoNum type="arabicPeriod"/>
            </a:pPr>
            <a:r>
              <a:rPr lang="en-AU" sz="7200" dirty="0"/>
              <a:t>The inshore boom, influx of foreign fishers, NZ’s EEZ and the Marine Reserve Act</a:t>
            </a:r>
          </a:p>
          <a:p>
            <a:pPr marL="438150" indent="-287338">
              <a:buAutoNum type="arabicPeriod"/>
            </a:pPr>
            <a:r>
              <a:rPr lang="en-AU" sz="7200" dirty="0"/>
              <a:t>The Quota Management System, total allowable catch and Treaty settlements </a:t>
            </a:r>
          </a:p>
        </p:txBody>
      </p:sp>
      <p:pic>
        <p:nvPicPr>
          <p:cNvPr id="4" name="Picture 3" descr="Screen Shot 2020-09-22 at 12.14.46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8275" y="1241117"/>
            <a:ext cx="3769275" cy="2237089"/>
          </a:xfrm>
          <a:prstGeom prst="rect">
            <a:avLst/>
          </a:prstGeom>
        </p:spPr>
      </p:pic>
      <p:sp>
        <p:nvSpPr>
          <p:cNvPr id="5" name="TextBox 4"/>
          <p:cNvSpPr txBox="1"/>
          <p:nvPr/>
        </p:nvSpPr>
        <p:spPr>
          <a:xfrm>
            <a:off x="5714775" y="3399655"/>
            <a:ext cx="2280137" cy="369332"/>
          </a:xfrm>
          <a:prstGeom prst="rect">
            <a:avLst/>
          </a:prstGeom>
          <a:noFill/>
        </p:spPr>
        <p:txBody>
          <a:bodyPr wrap="square" rtlCol="0">
            <a:spAutoFit/>
          </a:bodyPr>
          <a:lstStyle/>
          <a:p>
            <a:pPr algn="ctr"/>
            <a:r>
              <a:rPr lang="en-US" dirty="0" err="1"/>
              <a:t>Otago</a:t>
            </a:r>
            <a:r>
              <a:rPr lang="en-US" dirty="0"/>
              <a:t> Witness, 1904</a:t>
            </a:r>
          </a:p>
        </p:txBody>
      </p:sp>
      <p:pic>
        <p:nvPicPr>
          <p:cNvPr id="6" name="Picture 5" descr="Blue_Seabre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994912" y="3593929"/>
            <a:ext cx="926867" cy="930446"/>
          </a:xfrm>
          <a:prstGeom prst="rect">
            <a:avLst/>
          </a:prstGeom>
        </p:spPr>
      </p:pic>
      <p:pic>
        <p:nvPicPr>
          <p:cNvPr id="7" name="Picture 6" descr="Blue_Seabre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284672" y="3850842"/>
            <a:ext cx="670942" cy="673533"/>
          </a:xfrm>
          <a:prstGeom prst="rect">
            <a:avLst/>
          </a:prstGeom>
        </p:spPr>
      </p:pic>
      <p:pic>
        <p:nvPicPr>
          <p:cNvPr id="8" name="Picture 7" descr="Blue_Seabre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150298" y="3689132"/>
            <a:ext cx="670942" cy="673533"/>
          </a:xfrm>
          <a:prstGeom prst="rect">
            <a:avLst/>
          </a:prstGeom>
        </p:spPr>
      </p:pic>
      <p:pic>
        <p:nvPicPr>
          <p:cNvPr id="9" name="Picture 8" descr="Blue_Seabrea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6485768" y="4025898"/>
            <a:ext cx="798904" cy="801989"/>
          </a:xfrm>
          <a:prstGeom prst="rect">
            <a:avLst/>
          </a:prstGeom>
        </p:spPr>
      </p:pic>
    </p:spTree>
    <p:extLst>
      <p:ext uri="{BB962C8B-B14F-4D97-AF65-F5344CB8AC3E}">
        <p14:creationId xmlns:p14="http://schemas.microsoft.com/office/powerpoint/2010/main" val="291091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a:extLst>
              <a:ext uri="{28A0092B-C50C-407E-A947-70E740481C1C}">
                <a14:useLocalDpi xmlns:a14="http://schemas.microsoft.com/office/drawing/2010/main"/>
              </a:ext>
            </a:extLst>
          </a:blip>
          <a:srcRect/>
          <a:stretch>
            <a:fillRect/>
          </a:stretch>
        </p:blipFill>
        <p:spPr bwMode="auto">
          <a:xfrm>
            <a:off x="2799662" y="852341"/>
            <a:ext cx="6344339" cy="3798274"/>
          </a:xfrm>
          <a:prstGeom prst="rect">
            <a:avLst/>
          </a:prstGeom>
          <a:noFill/>
          <a:ln>
            <a:noFill/>
          </a:ln>
        </p:spPr>
      </p:pic>
      <p:sp>
        <p:nvSpPr>
          <p:cNvPr id="2" name="Title 1"/>
          <p:cNvSpPr>
            <a:spLocks noGrp="1"/>
          </p:cNvSpPr>
          <p:nvPr>
            <p:ph type="title"/>
          </p:nvPr>
        </p:nvSpPr>
        <p:spPr>
          <a:xfrm>
            <a:off x="204851" y="93912"/>
            <a:ext cx="8939150" cy="758428"/>
          </a:xfrm>
        </p:spPr>
        <p:txBody>
          <a:bodyPr>
            <a:normAutofit/>
          </a:bodyPr>
          <a:lstStyle/>
          <a:p>
            <a:r>
              <a:rPr lang="en-AU" dirty="0"/>
              <a:t>HISTORY OF AOTEAROA </a:t>
            </a:r>
            <a:r>
              <a:rPr lang="en-AU" noProof="0" dirty="0"/>
              <a:t>FISHING INDUSTRY</a:t>
            </a:r>
            <a:endParaRPr lang="en-AU" sz="2200" noProof="0" dirty="0"/>
          </a:p>
        </p:txBody>
      </p:sp>
      <p:sp>
        <p:nvSpPr>
          <p:cNvPr id="7" name="Content Placeholder 2"/>
          <p:cNvSpPr txBox="1">
            <a:spLocks/>
          </p:cNvSpPr>
          <p:nvPr/>
        </p:nvSpPr>
        <p:spPr>
          <a:xfrm>
            <a:off x="3391344" y="1241117"/>
            <a:ext cx="5157890" cy="3580002"/>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30000"/>
              </a:lnSpc>
              <a:buFont typeface="Arial"/>
              <a:buNone/>
            </a:pPr>
            <a:r>
              <a:rPr lang="x-none" sz="8000" b="1" dirty="0">
                <a:solidFill>
                  <a:srgbClr val="175EAA"/>
                </a:solidFill>
                <a:latin typeface="Arial Narrow"/>
                <a:cs typeface="Arial Narrow"/>
              </a:rPr>
              <a:t>MAHI / ACTIVIT</a:t>
            </a:r>
            <a:r>
              <a:rPr lang="en-AU" sz="8000" b="1" dirty="0">
                <a:solidFill>
                  <a:srgbClr val="175EAA"/>
                </a:solidFill>
                <a:latin typeface="Arial Narrow"/>
                <a:cs typeface="Arial Narrow"/>
              </a:rPr>
              <a:t>Y</a:t>
            </a:r>
            <a:endParaRPr lang="en-US" sz="8000" dirty="0">
              <a:latin typeface="Arial Narrow"/>
              <a:cs typeface="Arial Narrow"/>
            </a:endParaRPr>
          </a:p>
          <a:p>
            <a:pPr marL="0" indent="0">
              <a:lnSpc>
                <a:spcPct val="130000"/>
              </a:lnSpc>
              <a:buFont typeface="Arial"/>
              <a:buNone/>
            </a:pPr>
            <a:r>
              <a:rPr lang="en-US" sz="7200" dirty="0"/>
              <a:t>Use the resources provided (see </a:t>
            </a:r>
            <a:r>
              <a:rPr lang="en-US" sz="7200" dirty="0">
                <a:solidFill>
                  <a:srgbClr val="005DAA"/>
                </a:solidFill>
              </a:rPr>
              <a:t>Teacher Outline</a:t>
            </a:r>
            <a:r>
              <a:rPr lang="en-US" sz="7200" dirty="0"/>
              <a:t>) to show your understanding of key periods in the history of </a:t>
            </a:r>
            <a:r>
              <a:rPr lang="en-US" sz="7200" dirty="0" err="1"/>
              <a:t>Aotearoa’s</a:t>
            </a:r>
            <a:r>
              <a:rPr lang="en-US" sz="7200" dirty="0"/>
              <a:t> fishing industry by collaboratively creating one of the following:</a:t>
            </a:r>
          </a:p>
          <a:p>
            <a:pPr marL="266700" indent="-266700">
              <a:lnSpc>
                <a:spcPct val="130000"/>
              </a:lnSpc>
            </a:pPr>
            <a:r>
              <a:rPr lang="en-US" sz="7200" dirty="0"/>
              <a:t>A </a:t>
            </a:r>
            <a:r>
              <a:rPr lang="en-US" sz="7200" dirty="0">
                <a:hlinkClick r:id="rId4"/>
              </a:rPr>
              <a:t>digital timeline</a:t>
            </a:r>
            <a:endParaRPr lang="en-US" sz="7200" dirty="0"/>
          </a:p>
          <a:p>
            <a:pPr marL="266700" indent="-266700">
              <a:lnSpc>
                <a:spcPct val="130000"/>
              </a:lnSpc>
            </a:pPr>
            <a:r>
              <a:rPr lang="en-US" sz="7200" dirty="0"/>
              <a:t>Digital </a:t>
            </a:r>
            <a:r>
              <a:rPr lang="en-US" sz="7200" dirty="0">
                <a:hlinkClick r:id="rId5"/>
              </a:rPr>
              <a:t>Powtoon </a:t>
            </a:r>
            <a:r>
              <a:rPr lang="en-US" sz="7200" dirty="0"/>
              <a:t>or </a:t>
            </a:r>
            <a:r>
              <a:rPr lang="en-US" sz="7200" dirty="0">
                <a:hlinkClick r:id="rId6"/>
              </a:rPr>
              <a:t>Slowmation</a:t>
            </a:r>
            <a:endParaRPr lang="en-US" sz="7200" dirty="0"/>
          </a:p>
          <a:p>
            <a:pPr marL="266700" indent="-266700">
              <a:lnSpc>
                <a:spcPct val="130000"/>
              </a:lnSpc>
            </a:pPr>
            <a:r>
              <a:rPr lang="en-US" sz="7200" dirty="0"/>
              <a:t>A paper (non-digital) storyboard or timeline</a:t>
            </a:r>
          </a:p>
          <a:p>
            <a:pPr marL="266700" indent="-266700" algn="r">
              <a:lnSpc>
                <a:spcPct val="130000"/>
              </a:lnSpc>
            </a:pPr>
            <a:endParaRPr lang="en-US" sz="7200" dirty="0"/>
          </a:p>
          <a:p>
            <a:pPr marL="266700" indent="-266700">
              <a:lnSpc>
                <a:spcPct val="130000"/>
              </a:lnSpc>
            </a:pPr>
            <a:endParaRPr lang="en-US" sz="4400" dirty="0"/>
          </a:p>
          <a:p>
            <a:pPr marL="0" indent="0">
              <a:lnSpc>
                <a:spcPct val="130000"/>
              </a:lnSpc>
              <a:buFont typeface="Arial"/>
              <a:buNone/>
            </a:pPr>
            <a:endParaRPr lang="en-AU" sz="3800" dirty="0"/>
          </a:p>
        </p:txBody>
      </p:sp>
      <p:pic>
        <p:nvPicPr>
          <p:cNvPr id="6" name="Picture 5" descr="Screen Shot 2020-09-22 at 12.24.00 PM.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8507" y="1082356"/>
            <a:ext cx="2171960" cy="2855500"/>
          </a:xfrm>
          <a:prstGeom prst="rect">
            <a:avLst/>
          </a:prstGeom>
        </p:spPr>
      </p:pic>
      <p:sp>
        <p:nvSpPr>
          <p:cNvPr id="8" name="TextBox 7"/>
          <p:cNvSpPr txBox="1"/>
          <p:nvPr/>
        </p:nvSpPr>
        <p:spPr>
          <a:xfrm>
            <a:off x="331919" y="3937856"/>
            <a:ext cx="2322608" cy="553998"/>
          </a:xfrm>
          <a:prstGeom prst="rect">
            <a:avLst/>
          </a:prstGeom>
          <a:noFill/>
        </p:spPr>
        <p:txBody>
          <a:bodyPr wrap="none" rtlCol="0">
            <a:spAutoFit/>
          </a:bodyPr>
          <a:lstStyle/>
          <a:p>
            <a:r>
              <a:rPr lang="en-US" sz="1500" dirty="0"/>
              <a:t>Traditional Māori fish hook</a:t>
            </a:r>
          </a:p>
          <a:p>
            <a:r>
              <a:rPr lang="en-US" sz="1500" dirty="0"/>
              <a:t>Te Papa image from </a:t>
            </a:r>
            <a:r>
              <a:rPr lang="en-US" sz="1500" dirty="0" err="1">
                <a:hlinkClick r:id="rId8"/>
              </a:rPr>
              <a:t>NZGeo</a:t>
            </a:r>
            <a:r>
              <a:rPr lang="en-US" sz="1500" dirty="0">
                <a:hlinkClick r:id="rId8"/>
              </a:rPr>
              <a:t> </a:t>
            </a:r>
            <a:endParaRPr lang="en-US" sz="1500" dirty="0"/>
          </a:p>
        </p:txBody>
      </p:sp>
      <p:pic>
        <p:nvPicPr>
          <p:cNvPr id="9" name="Picture 8" descr="Blue_Seabream.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05578" y="2793829"/>
            <a:ext cx="1174722" cy="930446"/>
          </a:xfrm>
          <a:prstGeom prst="rect">
            <a:avLst/>
          </a:prstGeom>
        </p:spPr>
      </p:pic>
      <p:pic>
        <p:nvPicPr>
          <p:cNvPr id="11" name="Picture 10" descr="Blue_Seabream.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76646" y="3268947"/>
            <a:ext cx="844522" cy="668909"/>
          </a:xfrm>
          <a:prstGeom prst="rect">
            <a:avLst/>
          </a:prstGeom>
        </p:spPr>
      </p:pic>
      <p:pic>
        <p:nvPicPr>
          <p:cNvPr id="12" name="Picture 11" descr="Blue_Seabream.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556580" y="2840374"/>
            <a:ext cx="664588" cy="526391"/>
          </a:xfrm>
          <a:prstGeom prst="rect">
            <a:avLst/>
          </a:prstGeom>
        </p:spPr>
      </p:pic>
      <p:pic>
        <p:nvPicPr>
          <p:cNvPr id="13" name="Picture 12" descr="Blue_Seabream.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194885" y="3086101"/>
            <a:ext cx="591851" cy="468780"/>
          </a:xfrm>
          <a:prstGeom prst="rect">
            <a:avLst/>
          </a:prstGeom>
        </p:spPr>
      </p:pic>
    </p:spTree>
    <p:extLst>
      <p:ext uri="{BB962C8B-B14F-4D97-AF65-F5344CB8AC3E}">
        <p14:creationId xmlns:p14="http://schemas.microsoft.com/office/powerpoint/2010/main" val="61521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a:ext>
            </a:extLst>
          </a:blip>
          <a:srcRect/>
          <a:stretch>
            <a:fillRect/>
          </a:stretch>
        </p:blipFill>
        <p:spPr bwMode="auto">
          <a:xfrm>
            <a:off x="-94212" y="888952"/>
            <a:ext cx="9390611" cy="3808560"/>
          </a:xfrm>
          <a:prstGeom prst="rect">
            <a:avLst/>
          </a:prstGeom>
          <a:noFill/>
          <a:ln>
            <a:noFill/>
          </a:ln>
        </p:spPr>
      </p:pic>
      <p:sp>
        <p:nvSpPr>
          <p:cNvPr id="2" name="Title 1"/>
          <p:cNvSpPr>
            <a:spLocks noGrp="1"/>
          </p:cNvSpPr>
          <p:nvPr>
            <p:ph type="title"/>
          </p:nvPr>
        </p:nvSpPr>
        <p:spPr>
          <a:xfrm>
            <a:off x="172489" y="55812"/>
            <a:ext cx="8785463" cy="758428"/>
          </a:xfrm>
        </p:spPr>
        <p:txBody>
          <a:bodyPr>
            <a:normAutofit fontScale="90000"/>
          </a:bodyPr>
          <a:lstStyle/>
          <a:p>
            <a:r>
              <a:rPr lang="en-AU" sz="3100" dirty="0"/>
              <a:t>AOTEAROA: BUSINESS OF FISHING </a:t>
            </a:r>
            <a:r>
              <a:rPr lang="en-AU" sz="3100" noProof="0" dirty="0"/>
              <a:t>TODAY </a:t>
            </a:r>
            <a:br>
              <a:rPr lang="en-AU" noProof="0" dirty="0"/>
            </a:br>
            <a:r>
              <a:rPr lang="en-AU" sz="2000" noProof="0" dirty="0"/>
              <a:t>Focus Question: What is the size &amp; economic value of Aotearoa’s seafood industry today?</a:t>
            </a:r>
          </a:p>
        </p:txBody>
      </p:sp>
      <p:sp>
        <p:nvSpPr>
          <p:cNvPr id="3" name="Content Placeholder 2"/>
          <p:cNvSpPr>
            <a:spLocks noGrp="1"/>
          </p:cNvSpPr>
          <p:nvPr>
            <p:ph idx="1"/>
          </p:nvPr>
        </p:nvSpPr>
        <p:spPr>
          <a:xfrm>
            <a:off x="672641" y="1048607"/>
            <a:ext cx="4637269" cy="3762484"/>
          </a:xfrm>
        </p:spPr>
        <p:txBody>
          <a:bodyPr>
            <a:normAutofit fontScale="62500" lnSpcReduction="20000"/>
          </a:bodyPr>
          <a:lstStyle/>
          <a:p>
            <a:pPr marL="0" indent="0">
              <a:buNone/>
            </a:pPr>
            <a:r>
              <a:rPr lang="en-AU" b="1" noProof="0" dirty="0">
                <a:solidFill>
                  <a:srgbClr val="00B194"/>
                </a:solidFill>
                <a:latin typeface="Arial Narrow"/>
                <a:cs typeface="Arial Narrow"/>
              </a:rPr>
              <a:t>KŌRERORERO / DISCUSSION</a:t>
            </a:r>
            <a:endParaRPr lang="en-AU" b="1" noProof="0" dirty="0">
              <a:solidFill>
                <a:srgbClr val="175EAA"/>
              </a:solidFill>
              <a:latin typeface="Arial Narrow"/>
              <a:cs typeface="Arial Narrow"/>
            </a:endParaRPr>
          </a:p>
          <a:p>
            <a:pPr>
              <a:lnSpc>
                <a:spcPct val="130000"/>
              </a:lnSpc>
              <a:spcBef>
                <a:spcPts val="300"/>
              </a:spcBef>
              <a:spcAft>
                <a:spcPts val="300"/>
              </a:spcAft>
            </a:pPr>
            <a:r>
              <a:rPr lang="en-AU" sz="2900" noProof="0" dirty="0"/>
              <a:t>Around 600,000 tonnes of seafood (excluding aquaculture) is harvested from New Zealand's waters each year</a:t>
            </a:r>
          </a:p>
          <a:p>
            <a:pPr>
              <a:lnSpc>
                <a:spcPct val="130000"/>
              </a:lnSpc>
              <a:spcBef>
                <a:spcPts val="300"/>
              </a:spcBef>
              <a:spcAft>
                <a:spcPts val="300"/>
              </a:spcAft>
            </a:pPr>
            <a:r>
              <a:rPr lang="en-AU" sz="2900" noProof="0" dirty="0"/>
              <a:t>In 2018, 267 901 tonnes of seafood were exported from Aotearoa New Zealand</a:t>
            </a:r>
            <a:endParaRPr lang="en-AU" sz="1400" noProof="0" dirty="0"/>
          </a:p>
          <a:p>
            <a:pPr marL="0" indent="0">
              <a:buNone/>
            </a:pPr>
            <a:r>
              <a:rPr lang="x-none" b="1" dirty="0">
                <a:solidFill>
                  <a:srgbClr val="175EAA"/>
                </a:solidFill>
                <a:latin typeface="Arial Narrow"/>
                <a:cs typeface="Arial Narrow"/>
              </a:rPr>
              <a:t>MAHI / ACTIVIT</a:t>
            </a:r>
            <a:r>
              <a:rPr lang="en-AU" b="1" dirty="0">
                <a:solidFill>
                  <a:srgbClr val="175EAA"/>
                </a:solidFill>
                <a:latin typeface="Arial Narrow"/>
                <a:cs typeface="Arial Narrow"/>
              </a:rPr>
              <a:t>Y</a:t>
            </a:r>
            <a:endParaRPr lang="en-US" dirty="0"/>
          </a:p>
          <a:p>
            <a:pPr marL="266700" indent="-266700">
              <a:lnSpc>
                <a:spcPct val="130000"/>
              </a:lnSpc>
              <a:spcAft>
                <a:spcPts val="300"/>
              </a:spcAft>
            </a:pPr>
            <a:r>
              <a:rPr lang="en-US" sz="2900" dirty="0"/>
              <a:t>Try graphing this data using a bar graph</a:t>
            </a:r>
          </a:p>
          <a:p>
            <a:pPr marL="266700" indent="-266700">
              <a:lnSpc>
                <a:spcPct val="130000"/>
              </a:lnSpc>
              <a:spcAft>
                <a:spcPts val="300"/>
              </a:spcAft>
            </a:pPr>
            <a:r>
              <a:rPr lang="en-US" sz="2900" dirty="0"/>
              <a:t>Compare your graph with this one</a:t>
            </a:r>
          </a:p>
        </p:txBody>
      </p:sp>
      <p:sp>
        <p:nvSpPr>
          <p:cNvPr id="4" name="TextBox 3"/>
          <p:cNvSpPr txBox="1"/>
          <p:nvPr/>
        </p:nvSpPr>
        <p:spPr>
          <a:xfrm rot="16200000">
            <a:off x="7758200" y="2049151"/>
            <a:ext cx="2399503" cy="307777"/>
          </a:xfrm>
          <a:prstGeom prst="rect">
            <a:avLst/>
          </a:prstGeom>
          <a:noFill/>
        </p:spPr>
        <p:txBody>
          <a:bodyPr wrap="none" rtlCol="0">
            <a:spAutoFit/>
          </a:bodyPr>
          <a:lstStyle/>
          <a:p>
            <a:r>
              <a:rPr lang="en-US" sz="1400" dirty="0"/>
              <a:t>Source:  </a:t>
            </a:r>
            <a:r>
              <a:rPr lang="en-US" sz="1400" dirty="0">
                <a:hlinkClick r:id="rId4"/>
              </a:rPr>
              <a:t>Seafood New Zealand</a:t>
            </a:r>
            <a:endParaRPr lang="en-US" sz="1400" dirty="0"/>
          </a:p>
        </p:txBody>
      </p:sp>
      <p:pic>
        <p:nvPicPr>
          <p:cNvPr id="6" name="Picture 5" descr="Screen Shot 2020-09-09 at 11.49.51 AM.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300003">
            <a:off x="5293027" y="1354756"/>
            <a:ext cx="3277219" cy="2755591"/>
          </a:xfrm>
          <a:prstGeom prst="rect">
            <a:avLst/>
          </a:prstGeom>
        </p:spPr>
      </p:pic>
      <p:pic>
        <p:nvPicPr>
          <p:cNvPr id="8" name="Picture 7"/>
          <p:cNvPicPr>
            <a:picLocks noChangeAspect="1"/>
          </p:cNvPicPr>
          <p:nvPr/>
        </p:nvPicPr>
        <p:blipFill>
          <a:blip r:embed="rId6"/>
          <a:stretch>
            <a:fillRect/>
          </a:stretch>
        </p:blipFill>
        <p:spPr>
          <a:xfrm rot="20952252">
            <a:off x="4401378" y="3271340"/>
            <a:ext cx="1733403" cy="1798728"/>
          </a:xfrm>
          <a:prstGeom prst="rect">
            <a:avLst/>
          </a:prstGeom>
        </p:spPr>
      </p:pic>
    </p:spTree>
    <p:extLst>
      <p:ext uri="{BB962C8B-B14F-4D97-AF65-F5344CB8AC3E}">
        <p14:creationId xmlns:p14="http://schemas.microsoft.com/office/powerpoint/2010/main" val="328414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55" y="93912"/>
            <a:ext cx="5169850" cy="758428"/>
          </a:xfrm>
        </p:spPr>
        <p:txBody>
          <a:bodyPr>
            <a:normAutofit fontScale="90000"/>
          </a:bodyPr>
          <a:lstStyle/>
          <a:p>
            <a:r>
              <a:rPr lang="en-AU" dirty="0"/>
              <a:t>AOTEAROA: BUSINESS OF FISHING TODAY </a:t>
            </a:r>
            <a:endParaRPr lang="en-AU" noProof="0" dirty="0"/>
          </a:p>
        </p:txBody>
      </p:sp>
      <p:sp>
        <p:nvSpPr>
          <p:cNvPr id="7" name="Content Placeholder 2"/>
          <p:cNvSpPr txBox="1">
            <a:spLocks/>
          </p:cNvSpPr>
          <p:nvPr/>
        </p:nvSpPr>
        <p:spPr>
          <a:xfrm>
            <a:off x="790318" y="1392765"/>
            <a:ext cx="4208025" cy="3244016"/>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200" b="1" dirty="0">
                <a:solidFill>
                  <a:srgbClr val="00B6DE"/>
                </a:solidFill>
                <a:latin typeface="Arial Narrow"/>
                <a:cs typeface="Arial Narrow"/>
              </a:rPr>
              <a:t>HE PĀTAI / CONSIDER THIS</a:t>
            </a:r>
          </a:p>
          <a:p>
            <a:pPr marL="0" indent="0">
              <a:buNone/>
            </a:pPr>
            <a:r>
              <a:rPr lang="en-US" sz="3800" dirty="0"/>
              <a:t>What type of seafood makes up the largest portion of seafood exports to:</a:t>
            </a:r>
          </a:p>
          <a:p>
            <a:r>
              <a:rPr lang="en-US" sz="3800" dirty="0"/>
              <a:t>1. China</a:t>
            </a:r>
          </a:p>
          <a:p>
            <a:r>
              <a:rPr lang="en-US" sz="3800" dirty="0"/>
              <a:t>2. United States</a:t>
            </a:r>
          </a:p>
          <a:p>
            <a:r>
              <a:rPr lang="en-US" sz="3800" dirty="0"/>
              <a:t>3. Australia</a:t>
            </a:r>
          </a:p>
          <a:p>
            <a:r>
              <a:rPr lang="en-US" sz="3800" dirty="0"/>
              <a:t>4. Japan</a:t>
            </a:r>
          </a:p>
          <a:p>
            <a:r>
              <a:rPr lang="en-US" sz="3800" dirty="0"/>
              <a:t>5. South Korea</a:t>
            </a:r>
          </a:p>
          <a:p>
            <a:pPr marL="0" indent="0">
              <a:buNone/>
            </a:pPr>
            <a:r>
              <a:rPr lang="en-US" sz="3800" dirty="0"/>
              <a:t>What does / doesn’t surprise you about these figures?</a:t>
            </a:r>
          </a:p>
          <a:p>
            <a:pPr marL="0" indent="0">
              <a:buNone/>
            </a:pPr>
            <a:endParaRPr lang="en-AU" sz="3800" dirty="0"/>
          </a:p>
          <a:p>
            <a:pPr marL="0" indent="0">
              <a:buNone/>
            </a:pPr>
            <a:endParaRPr lang="en-AU" sz="3800" dirty="0"/>
          </a:p>
          <a:p>
            <a:pPr marL="0" indent="0">
              <a:buFont typeface="Arial"/>
              <a:buNone/>
            </a:pPr>
            <a:endParaRPr lang="en-US" sz="3800" dirty="0"/>
          </a:p>
        </p:txBody>
      </p:sp>
      <p:sp>
        <p:nvSpPr>
          <p:cNvPr id="6" name="Content Placeholder 2"/>
          <p:cNvSpPr txBox="1">
            <a:spLocks/>
          </p:cNvSpPr>
          <p:nvPr/>
        </p:nvSpPr>
        <p:spPr>
          <a:xfrm>
            <a:off x="3985981" y="2832189"/>
            <a:ext cx="4280560" cy="1530441"/>
          </a:xfrm>
          <a:prstGeom prst="rect">
            <a:avLst/>
          </a:prstGeom>
        </p:spPr>
        <p:txBody>
          <a:bodyPr vert="horz" lIns="91440" tIns="45720" rIns="91440" bIns="45720" rtlCol="0">
            <a:normAutofit/>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3800" dirty="0"/>
          </a:p>
        </p:txBody>
      </p:sp>
      <p:sp>
        <p:nvSpPr>
          <p:cNvPr id="8" name="TextBox 7"/>
          <p:cNvSpPr txBox="1"/>
          <p:nvPr/>
        </p:nvSpPr>
        <p:spPr>
          <a:xfrm rot="16433738">
            <a:off x="4553667" y="3442969"/>
            <a:ext cx="1608489" cy="230832"/>
          </a:xfrm>
          <a:prstGeom prst="rect">
            <a:avLst/>
          </a:prstGeom>
          <a:noFill/>
        </p:spPr>
        <p:txBody>
          <a:bodyPr wrap="none" rtlCol="0">
            <a:spAutoFit/>
          </a:bodyPr>
          <a:lstStyle/>
          <a:p>
            <a:r>
              <a:rPr lang="en-US" sz="900" dirty="0"/>
              <a:t>Source:  </a:t>
            </a:r>
            <a:r>
              <a:rPr lang="en-US" sz="900" dirty="0">
                <a:hlinkClick r:id="rId3"/>
              </a:rPr>
              <a:t>Seafood New Zealand</a:t>
            </a:r>
            <a:endParaRPr lang="en-US" sz="900" dirty="0"/>
          </a:p>
        </p:txBody>
      </p:sp>
      <p:pic>
        <p:nvPicPr>
          <p:cNvPr id="9" name="Picture 8"/>
          <p:cNvPicPr/>
          <p:nvPr/>
        </p:nvPicPr>
        <p:blipFill>
          <a:blip r:embed="rId4">
            <a:extLst>
              <a:ext uri="{28A0092B-C50C-407E-A947-70E740481C1C}">
                <a14:useLocalDpi xmlns:a14="http://schemas.microsoft.com/office/drawing/2010/main"/>
              </a:ext>
            </a:extLst>
          </a:blip>
          <a:srcRect/>
          <a:stretch>
            <a:fillRect/>
          </a:stretch>
        </p:blipFill>
        <p:spPr bwMode="auto">
          <a:xfrm>
            <a:off x="108956" y="1085538"/>
            <a:ext cx="5263144" cy="3551244"/>
          </a:xfrm>
          <a:prstGeom prst="rect">
            <a:avLst/>
          </a:prstGeom>
          <a:noFill/>
          <a:ln>
            <a:noFill/>
          </a:ln>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26805">
            <a:off x="5676900" y="53058"/>
            <a:ext cx="3314700" cy="4360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06196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3">
            <a:extLst>
              <a:ext uri="{28A0092B-C50C-407E-A947-70E740481C1C}">
                <a14:useLocalDpi xmlns:a14="http://schemas.microsoft.com/office/drawing/2010/main"/>
              </a:ext>
            </a:extLst>
          </a:blip>
          <a:srcRect/>
          <a:stretch>
            <a:fillRect/>
          </a:stretch>
        </p:blipFill>
        <p:spPr bwMode="auto">
          <a:xfrm>
            <a:off x="-223289" y="910583"/>
            <a:ext cx="9532390" cy="3686817"/>
          </a:xfrm>
          <a:prstGeom prst="rect">
            <a:avLst/>
          </a:prstGeom>
          <a:noFill/>
          <a:ln>
            <a:noFill/>
          </a:ln>
        </p:spPr>
      </p:pic>
      <p:sp>
        <p:nvSpPr>
          <p:cNvPr id="7" name="Content Placeholder 2"/>
          <p:cNvSpPr txBox="1">
            <a:spLocks/>
          </p:cNvSpPr>
          <p:nvPr/>
        </p:nvSpPr>
        <p:spPr>
          <a:xfrm>
            <a:off x="245820" y="1283400"/>
            <a:ext cx="3810214" cy="219851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200" b="1" dirty="0">
                <a:solidFill>
                  <a:srgbClr val="00B6DE"/>
                </a:solidFill>
                <a:latin typeface="Arial Narrow"/>
                <a:cs typeface="Arial Narrow"/>
              </a:rPr>
              <a:t>HE PĀTAI / CONSIDER THIS</a:t>
            </a:r>
          </a:p>
          <a:p>
            <a:pPr marL="0" indent="0">
              <a:buNone/>
            </a:pPr>
            <a:r>
              <a:rPr lang="en-US" sz="1900" dirty="0"/>
              <a:t>Aotearoa New Zealand’s seafood industry has:</a:t>
            </a:r>
          </a:p>
          <a:p>
            <a:pPr marL="666750" lvl="1" indent="-266700"/>
            <a:r>
              <a:rPr lang="en-US" sz="1900" dirty="0"/>
              <a:t>High export earnings</a:t>
            </a:r>
          </a:p>
          <a:p>
            <a:pPr marL="666750" lvl="1" indent="-266700"/>
            <a:r>
              <a:rPr lang="en-US" sz="1900" dirty="0"/>
              <a:t>High production</a:t>
            </a:r>
          </a:p>
          <a:p>
            <a:pPr marL="666750" lvl="1" indent="-266700"/>
            <a:r>
              <a:rPr lang="en-US" sz="1900" dirty="0"/>
              <a:t>95% of NZ landed catch from sustainable stocks</a:t>
            </a:r>
            <a:endParaRPr lang="en-US" sz="3300" dirty="0"/>
          </a:p>
          <a:p>
            <a:pPr marL="266700" indent="-266700"/>
            <a:endParaRPr lang="en-US" sz="3300" dirty="0"/>
          </a:p>
          <a:p>
            <a:pPr marL="266700" indent="-266700"/>
            <a:endParaRPr lang="en-US" sz="3300" dirty="0"/>
          </a:p>
          <a:p>
            <a:endParaRPr lang="en-AU" sz="2900" dirty="0"/>
          </a:p>
          <a:p>
            <a:endParaRPr lang="en-AU" sz="2300" dirty="0"/>
          </a:p>
        </p:txBody>
      </p:sp>
      <p:sp>
        <p:nvSpPr>
          <p:cNvPr id="8" name="Rectangle 7"/>
          <p:cNvSpPr/>
          <p:nvPr/>
        </p:nvSpPr>
        <p:spPr>
          <a:xfrm>
            <a:off x="3935085" y="1845097"/>
            <a:ext cx="4751715" cy="2544287"/>
          </a:xfrm>
          <a:prstGeom prst="rect">
            <a:avLst/>
          </a:prstGeom>
        </p:spPr>
        <p:txBody>
          <a:bodyPr wrap="square">
            <a:spAutoFit/>
          </a:bodyPr>
          <a:lstStyle/>
          <a:p>
            <a:pPr algn="r">
              <a:spcBef>
                <a:spcPts val="400"/>
              </a:spcBef>
            </a:pP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en-US" sz="2000" dirty="0"/>
          </a:p>
          <a:p>
            <a:pPr algn="r">
              <a:spcBef>
                <a:spcPts val="400"/>
              </a:spcBef>
            </a:pPr>
            <a:r>
              <a:rPr lang="en-US" dirty="0">
                <a:latin typeface="Arial"/>
                <a:cs typeface="Arial"/>
              </a:rPr>
              <a:t>I</a:t>
            </a:r>
            <a:r>
              <a:rPr lang="x-none" dirty="0">
                <a:latin typeface="Arial"/>
                <a:cs typeface="Arial"/>
              </a:rPr>
              <a:t>n groups discuss t</a:t>
            </a:r>
            <a:r>
              <a:rPr lang="en-US" dirty="0">
                <a:latin typeface="Arial"/>
                <a:cs typeface="Arial"/>
              </a:rPr>
              <a:t>he</a:t>
            </a:r>
            <a:r>
              <a:rPr lang="x-none" dirty="0">
                <a:latin typeface="Arial"/>
                <a:cs typeface="Arial"/>
              </a:rPr>
              <a:t> </a:t>
            </a:r>
          </a:p>
          <a:p>
            <a:pPr algn="r">
              <a:spcBef>
                <a:spcPts val="400"/>
              </a:spcBef>
            </a:pPr>
            <a:r>
              <a:rPr lang="x-none" dirty="0">
                <a:latin typeface="Arial"/>
                <a:cs typeface="Arial"/>
              </a:rPr>
              <a:t>sustainability of our fishing industry</a:t>
            </a:r>
          </a:p>
          <a:p>
            <a:pPr algn="r">
              <a:spcBef>
                <a:spcPts val="400"/>
              </a:spcBef>
            </a:pPr>
            <a:r>
              <a:rPr lang="x-none" dirty="0">
                <a:solidFill>
                  <a:srgbClr val="005DAA"/>
                </a:solidFill>
                <a:latin typeface="Arial"/>
                <a:cs typeface="Arial"/>
              </a:rPr>
              <a:t>Does our fishing industry </a:t>
            </a:r>
            <a:r>
              <a:rPr lang="en-US" dirty="0">
                <a:solidFill>
                  <a:srgbClr val="005DAA"/>
                </a:solidFill>
                <a:latin typeface="Arial"/>
                <a:cs typeface="Arial"/>
              </a:rPr>
              <a:t>meet the needs of the present without compromising the ability of future generations to meet their own needs?</a:t>
            </a:r>
          </a:p>
          <a:p>
            <a:pPr algn="r">
              <a:spcBef>
                <a:spcPts val="400"/>
              </a:spcBef>
            </a:pPr>
            <a:r>
              <a:rPr lang="en-US" dirty="0">
                <a:latin typeface="Arial"/>
                <a:cs typeface="Arial"/>
              </a:rPr>
              <a:t>Justify your answer: Why? And Why not?</a:t>
            </a:r>
            <a:r>
              <a:rPr lang="x-none" dirty="0">
                <a:latin typeface="Arial"/>
                <a:cs typeface="Arial"/>
              </a:rPr>
              <a:t> </a:t>
            </a:r>
          </a:p>
        </p:txBody>
      </p:sp>
      <p:pic>
        <p:nvPicPr>
          <p:cNvPr id="5" name="Picture 4" descr="Blue_Seabre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6790" y="3481911"/>
            <a:ext cx="1404184" cy="1009073"/>
          </a:xfrm>
          <a:prstGeom prst="rect">
            <a:avLst/>
          </a:prstGeom>
        </p:spPr>
      </p:pic>
      <p:pic>
        <p:nvPicPr>
          <p:cNvPr id="13" name="Picture 12" descr="Blue_Seabre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5820" y="3481911"/>
            <a:ext cx="1886844" cy="1355922"/>
          </a:xfrm>
          <a:prstGeom prst="rect">
            <a:avLst/>
          </a:prstGeom>
        </p:spPr>
      </p:pic>
      <p:pic>
        <p:nvPicPr>
          <p:cNvPr id="11" name="Picture 10" descr="Screen Shot 2020-09-09 at 11.49.51 AM.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1299470">
            <a:off x="4118366" y="985905"/>
            <a:ext cx="1791279" cy="1506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245820" y="93911"/>
            <a:ext cx="8440980" cy="758428"/>
          </a:xfrm>
        </p:spPr>
        <p:txBody>
          <a:bodyPr/>
          <a:lstStyle/>
          <a:p>
            <a:r>
              <a:rPr lang="en-AU" dirty="0"/>
              <a:t>AOTEAROA: BUSINESS OF FISHING TODAY </a:t>
            </a:r>
            <a:endParaRPr lang="en-US" dirty="0"/>
          </a:p>
        </p:txBody>
      </p:sp>
    </p:spTree>
    <p:extLst>
      <p:ext uri="{BB962C8B-B14F-4D97-AF65-F5344CB8AC3E}">
        <p14:creationId xmlns:p14="http://schemas.microsoft.com/office/powerpoint/2010/main" val="2648453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a:ext>
            </a:extLst>
          </a:blip>
          <a:srcRect/>
          <a:stretch>
            <a:fillRect/>
          </a:stretch>
        </p:blipFill>
        <p:spPr bwMode="auto">
          <a:xfrm>
            <a:off x="-223290" y="1085537"/>
            <a:ext cx="9625567" cy="3785505"/>
          </a:xfrm>
          <a:prstGeom prst="rect">
            <a:avLst/>
          </a:prstGeom>
          <a:noFill/>
          <a:ln>
            <a:noFill/>
          </a:ln>
        </p:spPr>
      </p:pic>
      <p:sp>
        <p:nvSpPr>
          <p:cNvPr id="2" name="Title 1"/>
          <p:cNvSpPr>
            <a:spLocks noGrp="1"/>
          </p:cNvSpPr>
          <p:nvPr>
            <p:ph type="title"/>
          </p:nvPr>
        </p:nvSpPr>
        <p:spPr>
          <a:xfrm>
            <a:off x="327760" y="93912"/>
            <a:ext cx="8785462" cy="758428"/>
          </a:xfrm>
        </p:spPr>
        <p:txBody>
          <a:bodyPr>
            <a:normAutofit/>
          </a:bodyPr>
          <a:lstStyle/>
          <a:p>
            <a:r>
              <a:rPr lang="en-AU" dirty="0"/>
              <a:t>AOTEAROA: BUSINESS OF FISHING TODAY </a:t>
            </a:r>
            <a:endParaRPr lang="en-AU" noProof="0" dirty="0"/>
          </a:p>
        </p:txBody>
      </p:sp>
      <p:sp>
        <p:nvSpPr>
          <p:cNvPr id="3" name="Content Placeholder 2"/>
          <p:cNvSpPr>
            <a:spLocks noGrp="1"/>
          </p:cNvSpPr>
          <p:nvPr>
            <p:ph idx="1"/>
          </p:nvPr>
        </p:nvSpPr>
        <p:spPr>
          <a:xfrm>
            <a:off x="327760" y="1179670"/>
            <a:ext cx="8379525" cy="3943347"/>
          </a:xfrm>
        </p:spPr>
        <p:txBody>
          <a:bodyPr>
            <a:normAutofit fontScale="47500" lnSpcReduction="20000"/>
          </a:bodyPr>
          <a:lstStyle/>
          <a:p>
            <a:pPr marL="0" indent="0">
              <a:buNone/>
            </a:pPr>
            <a:r>
              <a:rPr lang="en-AU" sz="4600" b="1" noProof="0" dirty="0">
                <a:solidFill>
                  <a:srgbClr val="175EAA"/>
                </a:solidFill>
                <a:latin typeface="Arial Narrow"/>
                <a:cs typeface="Arial Narrow"/>
              </a:rPr>
              <a:t>MAHI / ACTIVITY: </a:t>
            </a:r>
            <a:r>
              <a:rPr lang="en-AU" sz="4600" noProof="0" dirty="0">
                <a:latin typeface="Arial Narrow"/>
                <a:cs typeface="Arial Narrow"/>
              </a:rPr>
              <a:t>TRUE OR FALSE?</a:t>
            </a:r>
            <a:endParaRPr lang="en-AU" sz="4600" noProof="0" dirty="0"/>
          </a:p>
          <a:p>
            <a:pPr marL="0" indent="0">
              <a:buNone/>
            </a:pPr>
            <a:r>
              <a:rPr lang="en-AU" sz="3800" noProof="0" dirty="0">
                <a:solidFill>
                  <a:srgbClr val="00B194"/>
                </a:solidFill>
              </a:rPr>
              <a:t>Number a page 1-12. For each of the following statements </a:t>
            </a:r>
          </a:p>
          <a:p>
            <a:pPr marL="0" indent="0">
              <a:buNone/>
            </a:pPr>
            <a:r>
              <a:rPr lang="en-AU" sz="3800" noProof="0" dirty="0">
                <a:solidFill>
                  <a:srgbClr val="00B194"/>
                </a:solidFill>
              </a:rPr>
              <a:t>write true or false next to the corresponding number! </a:t>
            </a:r>
          </a:p>
          <a:p>
            <a:pPr marL="0" indent="0">
              <a:lnSpc>
                <a:spcPct val="130000"/>
              </a:lnSpc>
              <a:spcBef>
                <a:spcPts val="400"/>
              </a:spcBef>
              <a:spcAft>
                <a:spcPts val="400"/>
              </a:spcAft>
              <a:buNone/>
            </a:pPr>
            <a:endParaRPr lang="en-AU" sz="1100" noProof="0" dirty="0"/>
          </a:p>
          <a:p>
            <a:pPr marL="0" indent="0">
              <a:lnSpc>
                <a:spcPct val="130000"/>
              </a:lnSpc>
              <a:spcBef>
                <a:spcPts val="400"/>
              </a:spcBef>
              <a:spcAft>
                <a:spcPts val="400"/>
              </a:spcAft>
              <a:buNone/>
            </a:pPr>
            <a:r>
              <a:rPr lang="en-AU" sz="3800" noProof="0" dirty="0"/>
              <a:t>1. Approximately 600,000 tonnes of seafood (excluding aquaculture) is harvested from New Zealand's waters each year</a:t>
            </a:r>
          </a:p>
          <a:p>
            <a:pPr marL="0" indent="0">
              <a:lnSpc>
                <a:spcPct val="130000"/>
              </a:lnSpc>
              <a:spcBef>
                <a:spcPts val="400"/>
              </a:spcBef>
              <a:spcAft>
                <a:spcPts val="400"/>
              </a:spcAft>
              <a:buNone/>
            </a:pPr>
            <a:r>
              <a:rPr lang="en-AU" sz="3800" noProof="0" dirty="0">
                <a:solidFill>
                  <a:srgbClr val="005DAA"/>
                </a:solidFill>
              </a:rPr>
              <a:t>2. New Zealand's hoki fisheries were the first major fisheries in the world to be certified sustainable by the Marine Stewardship Council (MSC)</a:t>
            </a:r>
          </a:p>
          <a:p>
            <a:pPr marL="0" indent="0">
              <a:lnSpc>
                <a:spcPct val="130000"/>
              </a:lnSpc>
              <a:spcBef>
                <a:spcPts val="400"/>
              </a:spcBef>
              <a:spcAft>
                <a:spcPts val="400"/>
              </a:spcAft>
              <a:buNone/>
            </a:pPr>
            <a:r>
              <a:rPr lang="en-AU" sz="3800" noProof="0" dirty="0"/>
              <a:t>3. More than 90% of New Zealand's seabed has never been touched by trawlers</a:t>
            </a:r>
          </a:p>
        </p:txBody>
      </p:sp>
      <p:sp>
        <p:nvSpPr>
          <p:cNvPr id="4" name="TextBox 3"/>
          <p:cNvSpPr txBox="1"/>
          <p:nvPr/>
        </p:nvSpPr>
        <p:spPr>
          <a:xfrm rot="16200000">
            <a:off x="7303991" y="2887694"/>
            <a:ext cx="3310684" cy="307777"/>
          </a:xfrm>
          <a:prstGeom prst="rect">
            <a:avLst/>
          </a:prstGeom>
          <a:noFill/>
        </p:spPr>
        <p:txBody>
          <a:bodyPr wrap="none" rtlCol="0">
            <a:spAutoFit/>
          </a:bodyPr>
          <a:lstStyle/>
          <a:p>
            <a:r>
              <a:rPr lang="en-US" sz="1400" dirty="0"/>
              <a:t>Facts &amp; Figures from Seafood New Zealand</a:t>
            </a:r>
          </a:p>
        </p:txBody>
      </p:sp>
      <p:sp>
        <p:nvSpPr>
          <p:cNvPr id="6" name="Oval 5"/>
          <p:cNvSpPr/>
          <p:nvPr/>
        </p:nvSpPr>
        <p:spPr>
          <a:xfrm rot="516125">
            <a:off x="6756390" y="976467"/>
            <a:ext cx="1989667" cy="943741"/>
          </a:xfrm>
          <a:prstGeom prst="ellipse">
            <a:avLst/>
          </a:prstGeom>
          <a:solidFill>
            <a:schemeClr val="bg1"/>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B194"/>
                </a:solidFill>
                <a:latin typeface="Arial"/>
                <a:cs typeface="Arial"/>
              </a:rPr>
              <a:t>TRUE OR FALSE?</a:t>
            </a:r>
          </a:p>
        </p:txBody>
      </p:sp>
    </p:spTree>
    <p:extLst>
      <p:ext uri="{BB962C8B-B14F-4D97-AF65-F5344CB8AC3E}">
        <p14:creationId xmlns:p14="http://schemas.microsoft.com/office/powerpoint/2010/main" val="361474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down)">
                                      <p:cBhvr>
                                        <p:cTn id="13" dur="580">
                                          <p:stCondLst>
                                            <p:cond delay="0"/>
                                          </p:stCondLst>
                                        </p:cTn>
                                        <p:tgtEl>
                                          <p:spTgt spid="3">
                                            <p:txEl>
                                              <p:pRg st="5" end="5"/>
                                            </p:txEl>
                                          </p:spTgt>
                                        </p:tgtEl>
                                      </p:cBhvr>
                                    </p:animEffect>
                                    <p:anim calcmode="lin" valueType="num">
                                      <p:cBhvr>
                                        <p:cTn id="1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5" end="5"/>
                                            </p:txEl>
                                          </p:spTgt>
                                        </p:tgtEl>
                                      </p:cBhvr>
                                      <p:to x="100000" y="60000"/>
                                    </p:animScale>
                                    <p:animScale>
                                      <p:cBhvr>
                                        <p:cTn id="20" dur="166" decel="50000">
                                          <p:stCondLst>
                                            <p:cond delay="676"/>
                                          </p:stCondLst>
                                        </p:cTn>
                                        <p:tgtEl>
                                          <p:spTgt spid="3">
                                            <p:txEl>
                                              <p:pRg st="5" end="5"/>
                                            </p:txEl>
                                          </p:spTgt>
                                        </p:tgtEl>
                                      </p:cBhvr>
                                      <p:to x="100000" y="100000"/>
                                    </p:animScale>
                                    <p:animScale>
                                      <p:cBhvr>
                                        <p:cTn id="21" dur="26">
                                          <p:stCondLst>
                                            <p:cond delay="1312"/>
                                          </p:stCondLst>
                                        </p:cTn>
                                        <p:tgtEl>
                                          <p:spTgt spid="3">
                                            <p:txEl>
                                              <p:pRg st="5" end="5"/>
                                            </p:txEl>
                                          </p:spTgt>
                                        </p:tgtEl>
                                      </p:cBhvr>
                                      <p:to x="100000" y="80000"/>
                                    </p:animScale>
                                    <p:animScale>
                                      <p:cBhvr>
                                        <p:cTn id="22" dur="166" decel="50000">
                                          <p:stCondLst>
                                            <p:cond delay="1338"/>
                                          </p:stCondLst>
                                        </p:cTn>
                                        <p:tgtEl>
                                          <p:spTgt spid="3">
                                            <p:txEl>
                                              <p:pRg st="5" end="5"/>
                                            </p:txEl>
                                          </p:spTgt>
                                        </p:tgtEl>
                                      </p:cBhvr>
                                      <p:to x="100000" y="100000"/>
                                    </p:animScale>
                                    <p:animScale>
                                      <p:cBhvr>
                                        <p:cTn id="23" dur="26">
                                          <p:stCondLst>
                                            <p:cond delay="1642"/>
                                          </p:stCondLst>
                                        </p:cTn>
                                        <p:tgtEl>
                                          <p:spTgt spid="3">
                                            <p:txEl>
                                              <p:pRg st="5" end="5"/>
                                            </p:txEl>
                                          </p:spTgt>
                                        </p:tgtEl>
                                      </p:cBhvr>
                                      <p:to x="100000" y="90000"/>
                                    </p:animScale>
                                    <p:animScale>
                                      <p:cBhvr>
                                        <p:cTn id="24" dur="166" decel="50000">
                                          <p:stCondLst>
                                            <p:cond delay="1668"/>
                                          </p:stCondLst>
                                        </p:cTn>
                                        <p:tgtEl>
                                          <p:spTgt spid="3">
                                            <p:txEl>
                                              <p:pRg st="5" end="5"/>
                                            </p:txEl>
                                          </p:spTgt>
                                        </p:tgtEl>
                                      </p:cBhvr>
                                      <p:to x="100000" y="100000"/>
                                    </p:animScale>
                                    <p:animScale>
                                      <p:cBhvr>
                                        <p:cTn id="25" dur="26">
                                          <p:stCondLst>
                                            <p:cond delay="1808"/>
                                          </p:stCondLst>
                                        </p:cTn>
                                        <p:tgtEl>
                                          <p:spTgt spid="3">
                                            <p:txEl>
                                              <p:pRg st="5" end="5"/>
                                            </p:txEl>
                                          </p:spTgt>
                                        </p:tgtEl>
                                      </p:cBhvr>
                                      <p:to x="100000" y="95000"/>
                                    </p:animScale>
                                    <p:animScale>
                                      <p:cBhvr>
                                        <p:cTn id="26" dur="166" decel="50000">
                                          <p:stCondLst>
                                            <p:cond delay="1834"/>
                                          </p:stCondLst>
                                        </p:cTn>
                                        <p:tgtEl>
                                          <p:spTgt spid="3">
                                            <p:txEl>
                                              <p:pRg st="5" end="5"/>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a:ext>
            </a:extLst>
          </a:blip>
          <a:srcRect/>
          <a:stretch>
            <a:fillRect/>
          </a:stretch>
        </p:blipFill>
        <p:spPr bwMode="auto">
          <a:xfrm>
            <a:off x="-223290" y="1085537"/>
            <a:ext cx="9625567" cy="3785505"/>
          </a:xfrm>
          <a:prstGeom prst="rect">
            <a:avLst/>
          </a:prstGeom>
          <a:noFill/>
          <a:ln>
            <a:noFill/>
          </a:ln>
        </p:spPr>
      </p:pic>
      <p:sp>
        <p:nvSpPr>
          <p:cNvPr id="3" name="Content Placeholder 2"/>
          <p:cNvSpPr>
            <a:spLocks noGrp="1"/>
          </p:cNvSpPr>
          <p:nvPr>
            <p:ph idx="1"/>
          </p:nvPr>
        </p:nvSpPr>
        <p:spPr>
          <a:xfrm>
            <a:off x="371457" y="1362638"/>
            <a:ext cx="8582155" cy="3738527"/>
          </a:xfrm>
        </p:spPr>
        <p:txBody>
          <a:bodyPr>
            <a:normAutofit fontScale="40000" lnSpcReduction="20000"/>
          </a:bodyPr>
          <a:lstStyle/>
          <a:p>
            <a:pPr marL="0" indent="0">
              <a:buNone/>
            </a:pPr>
            <a:r>
              <a:rPr lang="en-AU" sz="4600" b="1" noProof="0" dirty="0">
                <a:solidFill>
                  <a:srgbClr val="175EAA"/>
                </a:solidFill>
                <a:latin typeface="Arial Narrow"/>
                <a:cs typeface="Arial Narrow"/>
              </a:rPr>
              <a:t>MAHI / ACTIVITY (continued)</a:t>
            </a:r>
            <a:endParaRPr lang="en-AU" noProof="0" dirty="0"/>
          </a:p>
          <a:p>
            <a:pPr marL="0" indent="0">
              <a:lnSpc>
                <a:spcPct val="130000"/>
              </a:lnSpc>
              <a:spcBef>
                <a:spcPts val="400"/>
              </a:spcBef>
              <a:spcAft>
                <a:spcPts val="400"/>
              </a:spcAft>
              <a:buNone/>
            </a:pPr>
            <a:r>
              <a:rPr lang="en-AU" sz="4500" noProof="0" dirty="0">
                <a:solidFill>
                  <a:srgbClr val="005DAA"/>
                </a:solidFill>
              </a:rPr>
              <a:t>4. </a:t>
            </a:r>
            <a:r>
              <a:rPr lang="en-AU" sz="4500" dirty="0">
                <a:solidFill>
                  <a:srgbClr val="005DAA"/>
                </a:solidFill>
              </a:rPr>
              <a:t>95% of New Zealand's commercially landed catch is from sustainable stocks, according to the Ministry for Primary Industries' latest Fish Stock Status report</a:t>
            </a:r>
          </a:p>
          <a:p>
            <a:pPr marL="0" indent="0">
              <a:lnSpc>
                <a:spcPct val="130000"/>
              </a:lnSpc>
              <a:spcBef>
                <a:spcPts val="400"/>
              </a:spcBef>
              <a:spcAft>
                <a:spcPts val="400"/>
              </a:spcAft>
              <a:buNone/>
            </a:pPr>
            <a:r>
              <a:rPr lang="en-AU" sz="4500" noProof="0" dirty="0"/>
              <a:t>5. New Zealand's benthic protection area (BPA) network and seamount closures cover an area 4.6 times larger than the country's landmass. It is one of the largest marine conservation areas in the world</a:t>
            </a:r>
          </a:p>
          <a:p>
            <a:pPr marL="0" indent="0">
              <a:lnSpc>
                <a:spcPct val="130000"/>
              </a:lnSpc>
              <a:spcBef>
                <a:spcPts val="400"/>
              </a:spcBef>
              <a:spcAft>
                <a:spcPts val="400"/>
              </a:spcAft>
              <a:buNone/>
            </a:pPr>
            <a:r>
              <a:rPr lang="en-AU" sz="4500" noProof="0" dirty="0">
                <a:solidFill>
                  <a:srgbClr val="005DAA"/>
                </a:solidFill>
              </a:rPr>
              <a:t>6. 96% of New Zealand's territory is underwater &amp; o</a:t>
            </a:r>
            <a:r>
              <a:rPr lang="en-AU" sz="4500" dirty="0" err="1">
                <a:solidFill>
                  <a:srgbClr val="005DAA"/>
                </a:solidFill>
              </a:rPr>
              <a:t>ver</a:t>
            </a:r>
            <a:r>
              <a:rPr lang="en-AU" sz="4500" dirty="0">
                <a:solidFill>
                  <a:srgbClr val="005DAA"/>
                </a:solidFill>
              </a:rPr>
              <a:t> 15,000 marine species have been identified in New Zealand's marine environment </a:t>
            </a:r>
            <a:endParaRPr lang="en-AU" sz="4500" noProof="0" dirty="0">
              <a:solidFill>
                <a:srgbClr val="005DAA"/>
              </a:solidFill>
            </a:endParaRPr>
          </a:p>
          <a:p>
            <a:pPr marL="0" indent="0">
              <a:lnSpc>
                <a:spcPct val="130000"/>
              </a:lnSpc>
              <a:spcBef>
                <a:spcPts val="400"/>
              </a:spcBef>
              <a:spcAft>
                <a:spcPts val="400"/>
              </a:spcAft>
              <a:buNone/>
            </a:pPr>
            <a:r>
              <a:rPr lang="en-AU" sz="4500" noProof="0" dirty="0"/>
              <a:t>7. Approximately 30.5% of New Zealand's total marine environment is protected</a:t>
            </a:r>
          </a:p>
        </p:txBody>
      </p:sp>
      <p:sp>
        <p:nvSpPr>
          <p:cNvPr id="4" name="TextBox 3"/>
          <p:cNvSpPr txBox="1"/>
          <p:nvPr/>
        </p:nvSpPr>
        <p:spPr>
          <a:xfrm rot="16200000">
            <a:off x="7303991" y="2887694"/>
            <a:ext cx="3310684" cy="307777"/>
          </a:xfrm>
          <a:prstGeom prst="rect">
            <a:avLst/>
          </a:prstGeom>
          <a:noFill/>
        </p:spPr>
        <p:txBody>
          <a:bodyPr wrap="none" rtlCol="0">
            <a:spAutoFit/>
          </a:bodyPr>
          <a:lstStyle/>
          <a:p>
            <a:r>
              <a:rPr lang="en-US" sz="1400" dirty="0"/>
              <a:t>Facts &amp; Figures from Seafood New Zealand</a:t>
            </a:r>
          </a:p>
        </p:txBody>
      </p:sp>
      <p:sp>
        <p:nvSpPr>
          <p:cNvPr id="7" name="Title 1"/>
          <p:cNvSpPr txBox="1">
            <a:spLocks/>
          </p:cNvSpPr>
          <p:nvPr/>
        </p:nvSpPr>
        <p:spPr>
          <a:xfrm>
            <a:off x="327760" y="93912"/>
            <a:ext cx="8785462" cy="75842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300" kern="1200">
                <a:solidFill>
                  <a:schemeClr val="bg1"/>
                </a:solidFill>
                <a:latin typeface="Arial Narrow"/>
                <a:ea typeface="+mj-ea"/>
                <a:cs typeface="Arial Narrow"/>
              </a:defRPr>
            </a:lvl1pPr>
          </a:lstStyle>
          <a:p>
            <a:r>
              <a:rPr lang="en-AU" dirty="0"/>
              <a:t>AOTEAROA: BUSINESS OF FISHING TODAY </a:t>
            </a:r>
          </a:p>
        </p:txBody>
      </p:sp>
      <p:sp>
        <p:nvSpPr>
          <p:cNvPr id="6" name="Oval 5"/>
          <p:cNvSpPr/>
          <p:nvPr/>
        </p:nvSpPr>
        <p:spPr>
          <a:xfrm rot="516125">
            <a:off x="7054682" y="677167"/>
            <a:ext cx="1989667" cy="943741"/>
          </a:xfrm>
          <a:prstGeom prst="ellipse">
            <a:avLst/>
          </a:prstGeom>
          <a:solidFill>
            <a:schemeClr val="bg1"/>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B194"/>
                </a:solidFill>
                <a:latin typeface="Arial"/>
                <a:cs typeface="Arial"/>
              </a:rPr>
              <a:t>TRUE OR FALSE?</a:t>
            </a:r>
          </a:p>
        </p:txBody>
      </p:sp>
    </p:spTree>
    <p:extLst>
      <p:ext uri="{BB962C8B-B14F-4D97-AF65-F5344CB8AC3E}">
        <p14:creationId xmlns:p14="http://schemas.microsoft.com/office/powerpoint/2010/main" val="311095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80">
                                          <p:stCondLst>
                                            <p:cond delay="0"/>
                                          </p:stCondLst>
                                        </p:cTn>
                                        <p:tgtEl>
                                          <p:spTgt spid="3">
                                            <p:txEl>
                                              <p:pRg st="2" end="2"/>
                                            </p:txEl>
                                          </p:spTgt>
                                        </p:tgtEl>
                                      </p:cBhvr>
                                    </p:animEffect>
                                    <p:anim calcmode="lin" valueType="num">
                                      <p:cBhvr>
                                        <p:cTn id="1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2" end="2"/>
                                            </p:txEl>
                                          </p:spTgt>
                                        </p:tgtEl>
                                      </p:cBhvr>
                                      <p:to x="100000" y="60000"/>
                                    </p:animScale>
                                    <p:animScale>
                                      <p:cBhvr>
                                        <p:cTn id="20" dur="166" decel="50000">
                                          <p:stCondLst>
                                            <p:cond delay="676"/>
                                          </p:stCondLst>
                                        </p:cTn>
                                        <p:tgtEl>
                                          <p:spTgt spid="3">
                                            <p:txEl>
                                              <p:pRg st="2" end="2"/>
                                            </p:txEl>
                                          </p:spTgt>
                                        </p:tgtEl>
                                      </p:cBhvr>
                                      <p:to x="100000" y="100000"/>
                                    </p:animScale>
                                    <p:animScale>
                                      <p:cBhvr>
                                        <p:cTn id="21" dur="26">
                                          <p:stCondLst>
                                            <p:cond delay="1312"/>
                                          </p:stCondLst>
                                        </p:cTn>
                                        <p:tgtEl>
                                          <p:spTgt spid="3">
                                            <p:txEl>
                                              <p:pRg st="2" end="2"/>
                                            </p:txEl>
                                          </p:spTgt>
                                        </p:tgtEl>
                                      </p:cBhvr>
                                      <p:to x="100000" y="80000"/>
                                    </p:animScale>
                                    <p:animScale>
                                      <p:cBhvr>
                                        <p:cTn id="22" dur="166" decel="50000">
                                          <p:stCondLst>
                                            <p:cond delay="1338"/>
                                          </p:stCondLst>
                                        </p:cTn>
                                        <p:tgtEl>
                                          <p:spTgt spid="3">
                                            <p:txEl>
                                              <p:pRg st="2" end="2"/>
                                            </p:txEl>
                                          </p:spTgt>
                                        </p:tgtEl>
                                      </p:cBhvr>
                                      <p:to x="100000" y="100000"/>
                                    </p:animScale>
                                    <p:animScale>
                                      <p:cBhvr>
                                        <p:cTn id="23" dur="26">
                                          <p:stCondLst>
                                            <p:cond delay="1642"/>
                                          </p:stCondLst>
                                        </p:cTn>
                                        <p:tgtEl>
                                          <p:spTgt spid="3">
                                            <p:txEl>
                                              <p:pRg st="2" end="2"/>
                                            </p:txEl>
                                          </p:spTgt>
                                        </p:tgtEl>
                                      </p:cBhvr>
                                      <p:to x="100000" y="90000"/>
                                    </p:animScale>
                                    <p:animScale>
                                      <p:cBhvr>
                                        <p:cTn id="24" dur="166" decel="50000">
                                          <p:stCondLst>
                                            <p:cond delay="1668"/>
                                          </p:stCondLst>
                                        </p:cTn>
                                        <p:tgtEl>
                                          <p:spTgt spid="3">
                                            <p:txEl>
                                              <p:pRg st="2" end="2"/>
                                            </p:txEl>
                                          </p:spTgt>
                                        </p:tgtEl>
                                      </p:cBhvr>
                                      <p:to x="100000" y="100000"/>
                                    </p:animScale>
                                    <p:animScale>
                                      <p:cBhvr>
                                        <p:cTn id="25" dur="26">
                                          <p:stCondLst>
                                            <p:cond delay="1808"/>
                                          </p:stCondLst>
                                        </p:cTn>
                                        <p:tgtEl>
                                          <p:spTgt spid="3">
                                            <p:txEl>
                                              <p:pRg st="2" end="2"/>
                                            </p:txEl>
                                          </p:spTgt>
                                        </p:tgtEl>
                                      </p:cBhvr>
                                      <p:to x="100000" y="95000"/>
                                    </p:animScale>
                                    <p:animScale>
                                      <p:cBhvr>
                                        <p:cTn id="26" dur="166" decel="50000">
                                          <p:stCondLst>
                                            <p:cond delay="1834"/>
                                          </p:stCondLst>
                                        </p:cTn>
                                        <p:tgtEl>
                                          <p:spTgt spid="3">
                                            <p:txEl>
                                              <p:pRg st="2" end="2"/>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80">
                                          <p:stCondLst>
                                            <p:cond delay="0"/>
                                          </p:stCondLst>
                                        </p:cTn>
                                        <p:tgtEl>
                                          <p:spTgt spid="3">
                                            <p:txEl>
                                              <p:pRg st="4" end="4"/>
                                            </p:txEl>
                                          </p:spTgt>
                                        </p:tgtEl>
                                      </p:cBhvr>
                                    </p:animEffect>
                                    <p:anim calcmode="lin" valueType="num">
                                      <p:cBhvr>
                                        <p:cTn id="3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4" end="4"/>
                                            </p:txEl>
                                          </p:spTgt>
                                        </p:tgtEl>
                                      </p:cBhvr>
                                      <p:to x="100000" y="60000"/>
                                    </p:animScale>
                                    <p:animScale>
                                      <p:cBhvr>
                                        <p:cTn id="44" dur="166" decel="50000">
                                          <p:stCondLst>
                                            <p:cond delay="676"/>
                                          </p:stCondLst>
                                        </p:cTn>
                                        <p:tgtEl>
                                          <p:spTgt spid="3">
                                            <p:txEl>
                                              <p:pRg st="4" end="4"/>
                                            </p:txEl>
                                          </p:spTgt>
                                        </p:tgtEl>
                                      </p:cBhvr>
                                      <p:to x="100000" y="100000"/>
                                    </p:animScale>
                                    <p:animScale>
                                      <p:cBhvr>
                                        <p:cTn id="45" dur="26">
                                          <p:stCondLst>
                                            <p:cond delay="1312"/>
                                          </p:stCondLst>
                                        </p:cTn>
                                        <p:tgtEl>
                                          <p:spTgt spid="3">
                                            <p:txEl>
                                              <p:pRg st="4" end="4"/>
                                            </p:txEl>
                                          </p:spTgt>
                                        </p:tgtEl>
                                      </p:cBhvr>
                                      <p:to x="100000" y="80000"/>
                                    </p:animScale>
                                    <p:animScale>
                                      <p:cBhvr>
                                        <p:cTn id="46" dur="166" decel="50000">
                                          <p:stCondLst>
                                            <p:cond delay="1338"/>
                                          </p:stCondLst>
                                        </p:cTn>
                                        <p:tgtEl>
                                          <p:spTgt spid="3">
                                            <p:txEl>
                                              <p:pRg st="4" end="4"/>
                                            </p:txEl>
                                          </p:spTgt>
                                        </p:tgtEl>
                                      </p:cBhvr>
                                      <p:to x="100000" y="100000"/>
                                    </p:animScale>
                                    <p:animScale>
                                      <p:cBhvr>
                                        <p:cTn id="47" dur="26">
                                          <p:stCondLst>
                                            <p:cond delay="1642"/>
                                          </p:stCondLst>
                                        </p:cTn>
                                        <p:tgtEl>
                                          <p:spTgt spid="3">
                                            <p:txEl>
                                              <p:pRg st="4" end="4"/>
                                            </p:txEl>
                                          </p:spTgt>
                                        </p:tgtEl>
                                      </p:cBhvr>
                                      <p:to x="100000" y="90000"/>
                                    </p:animScale>
                                    <p:animScale>
                                      <p:cBhvr>
                                        <p:cTn id="48" dur="166" decel="50000">
                                          <p:stCondLst>
                                            <p:cond delay="1668"/>
                                          </p:stCondLst>
                                        </p:cTn>
                                        <p:tgtEl>
                                          <p:spTgt spid="3">
                                            <p:txEl>
                                              <p:pRg st="4" end="4"/>
                                            </p:txEl>
                                          </p:spTgt>
                                        </p:tgtEl>
                                      </p:cBhvr>
                                      <p:to x="100000" y="100000"/>
                                    </p:animScale>
                                    <p:animScale>
                                      <p:cBhvr>
                                        <p:cTn id="49" dur="26">
                                          <p:stCondLst>
                                            <p:cond delay="1808"/>
                                          </p:stCondLst>
                                        </p:cTn>
                                        <p:tgtEl>
                                          <p:spTgt spid="3">
                                            <p:txEl>
                                              <p:pRg st="4" end="4"/>
                                            </p:txEl>
                                          </p:spTgt>
                                        </p:tgtEl>
                                      </p:cBhvr>
                                      <p:to x="100000" y="95000"/>
                                    </p:animScale>
                                    <p:animScale>
                                      <p:cBhvr>
                                        <p:cTn id="5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a:ext>
            </a:extLst>
          </a:blip>
          <a:srcRect/>
          <a:stretch>
            <a:fillRect/>
          </a:stretch>
        </p:blipFill>
        <p:spPr bwMode="auto">
          <a:xfrm>
            <a:off x="-223290" y="1085537"/>
            <a:ext cx="9625567" cy="3785505"/>
          </a:xfrm>
          <a:prstGeom prst="rect">
            <a:avLst/>
          </a:prstGeom>
          <a:noFill/>
          <a:ln>
            <a:noFill/>
          </a:ln>
        </p:spPr>
      </p:pic>
      <p:sp>
        <p:nvSpPr>
          <p:cNvPr id="3" name="Content Placeholder 2"/>
          <p:cNvSpPr>
            <a:spLocks noGrp="1"/>
          </p:cNvSpPr>
          <p:nvPr>
            <p:ph idx="1"/>
          </p:nvPr>
        </p:nvSpPr>
        <p:spPr>
          <a:xfrm>
            <a:off x="457200" y="1302563"/>
            <a:ext cx="8229600" cy="3264886"/>
          </a:xfrm>
        </p:spPr>
        <p:txBody>
          <a:bodyPr>
            <a:normAutofit fontScale="55000" lnSpcReduction="20000"/>
          </a:bodyPr>
          <a:lstStyle/>
          <a:p>
            <a:pPr marL="0" indent="0">
              <a:buNone/>
            </a:pPr>
            <a:r>
              <a:rPr lang="en-AU" b="1" noProof="0" dirty="0">
                <a:solidFill>
                  <a:srgbClr val="175EAA"/>
                </a:solidFill>
                <a:latin typeface="Arial Narrow"/>
                <a:cs typeface="Arial Narrow"/>
              </a:rPr>
              <a:t>MAHI / ACTIVITY (continued) </a:t>
            </a:r>
          </a:p>
          <a:p>
            <a:pPr marL="0" indent="0">
              <a:buNone/>
            </a:pPr>
            <a:r>
              <a:rPr lang="en-AU" noProof="0" dirty="0">
                <a:solidFill>
                  <a:srgbClr val="005DAA"/>
                </a:solidFill>
              </a:rPr>
              <a:t>8. New Zealand's 15,134 km long coastline is the ninth longest in the world</a:t>
            </a:r>
          </a:p>
          <a:p>
            <a:pPr marL="0" indent="0">
              <a:lnSpc>
                <a:spcPct val="130000"/>
              </a:lnSpc>
              <a:spcBef>
                <a:spcPts val="400"/>
              </a:spcBef>
              <a:spcAft>
                <a:spcPts val="400"/>
              </a:spcAft>
              <a:buNone/>
            </a:pPr>
            <a:r>
              <a:rPr lang="en-AU" noProof="0" dirty="0"/>
              <a:t>9. 2,500 people work in commercial fishing and aquaculture operations at sea</a:t>
            </a:r>
          </a:p>
          <a:p>
            <a:pPr marL="0" indent="0">
              <a:lnSpc>
                <a:spcPct val="130000"/>
              </a:lnSpc>
              <a:spcBef>
                <a:spcPts val="400"/>
              </a:spcBef>
              <a:spcAft>
                <a:spcPts val="400"/>
              </a:spcAft>
              <a:buNone/>
            </a:pPr>
            <a:r>
              <a:rPr lang="en-AU" noProof="0" dirty="0">
                <a:solidFill>
                  <a:srgbClr val="005DAA"/>
                </a:solidFill>
              </a:rPr>
              <a:t>10. The New Zealand seafood industry employs over 13,000 full time workers</a:t>
            </a:r>
          </a:p>
          <a:p>
            <a:pPr marL="0" indent="0">
              <a:lnSpc>
                <a:spcPct val="130000"/>
              </a:lnSpc>
              <a:spcBef>
                <a:spcPts val="400"/>
              </a:spcBef>
              <a:spcAft>
                <a:spcPts val="400"/>
              </a:spcAft>
              <a:buNone/>
            </a:pPr>
            <a:r>
              <a:rPr lang="en-AU" noProof="0" dirty="0"/>
              <a:t>11. Aotearoa New Zealand has the fourth largest Exclusive Economic Zone (EEZ) [see topic 5 for more on EEZs]</a:t>
            </a:r>
          </a:p>
          <a:p>
            <a:pPr marL="0" indent="0">
              <a:lnSpc>
                <a:spcPct val="130000"/>
              </a:lnSpc>
              <a:spcBef>
                <a:spcPts val="400"/>
              </a:spcBef>
              <a:spcAft>
                <a:spcPts val="400"/>
              </a:spcAft>
              <a:buNone/>
            </a:pPr>
            <a:r>
              <a:rPr lang="en-AU" noProof="0" dirty="0">
                <a:solidFill>
                  <a:srgbClr val="005DAA"/>
                </a:solidFill>
              </a:rPr>
              <a:t>12. Our seafood industry had a total export earning (FOB) of $1.8 billion in seafood exports in 2018</a:t>
            </a:r>
          </a:p>
        </p:txBody>
      </p:sp>
      <p:sp>
        <p:nvSpPr>
          <p:cNvPr id="4" name="TextBox 3"/>
          <p:cNvSpPr txBox="1"/>
          <p:nvPr/>
        </p:nvSpPr>
        <p:spPr>
          <a:xfrm rot="16200000">
            <a:off x="7303991" y="2887694"/>
            <a:ext cx="3310684" cy="307777"/>
          </a:xfrm>
          <a:prstGeom prst="rect">
            <a:avLst/>
          </a:prstGeom>
          <a:noFill/>
        </p:spPr>
        <p:txBody>
          <a:bodyPr wrap="none" rtlCol="0">
            <a:spAutoFit/>
          </a:bodyPr>
          <a:lstStyle/>
          <a:p>
            <a:r>
              <a:rPr lang="en-US" sz="1400" dirty="0"/>
              <a:t>Facts &amp; Figures from Seafood New Zealand</a:t>
            </a:r>
          </a:p>
        </p:txBody>
      </p:sp>
      <p:sp>
        <p:nvSpPr>
          <p:cNvPr id="8" name="Title 1"/>
          <p:cNvSpPr txBox="1">
            <a:spLocks/>
          </p:cNvSpPr>
          <p:nvPr/>
        </p:nvSpPr>
        <p:spPr>
          <a:xfrm>
            <a:off x="327760" y="93912"/>
            <a:ext cx="8785462" cy="75842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300" kern="1200">
                <a:solidFill>
                  <a:schemeClr val="bg1"/>
                </a:solidFill>
                <a:latin typeface="Arial Narrow"/>
                <a:ea typeface="+mj-ea"/>
                <a:cs typeface="Arial Narrow"/>
              </a:defRPr>
            </a:lvl1pPr>
          </a:lstStyle>
          <a:p>
            <a:r>
              <a:rPr lang="en-AU" dirty="0"/>
              <a:t>AOTEAROA: BUSINESS OF FISHING TODAY </a:t>
            </a:r>
          </a:p>
        </p:txBody>
      </p:sp>
      <p:pic>
        <p:nvPicPr>
          <p:cNvPr id="7" name="Picture 6" descr="Blue_Seabre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993343" y="3515120"/>
            <a:ext cx="1693457" cy="1355922"/>
          </a:xfrm>
          <a:prstGeom prst="rect">
            <a:avLst/>
          </a:prstGeom>
        </p:spPr>
      </p:pic>
      <p:sp>
        <p:nvSpPr>
          <p:cNvPr id="2" name="Rectangular Callout 1"/>
          <p:cNvSpPr/>
          <p:nvPr/>
        </p:nvSpPr>
        <p:spPr>
          <a:xfrm>
            <a:off x="3493051" y="2271702"/>
            <a:ext cx="3500292" cy="1623796"/>
          </a:xfrm>
          <a:prstGeom prst="wedgeRectCallout">
            <a:avLst>
              <a:gd name="adj1" fmla="val 48445"/>
              <a:gd name="adj2" fmla="val 7613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5DAA"/>
                </a:solidFill>
              </a:rPr>
              <a:t>See topic 7 for a deeper look at the economic value of the global and Aotearoa New Zealand fishing industries</a:t>
            </a:r>
          </a:p>
          <a:p>
            <a:pPr algn="ctr"/>
            <a:r>
              <a:rPr lang="en-US" dirty="0">
                <a:solidFill>
                  <a:srgbClr val="005DAA"/>
                </a:solidFill>
              </a:rPr>
              <a:t>CLICK AGAIN FOR ANSWERS</a:t>
            </a:r>
          </a:p>
        </p:txBody>
      </p:sp>
      <p:pic>
        <p:nvPicPr>
          <p:cNvPr id="9" name="Picture 8" descr="Blue_Seabre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9665" y="3515120"/>
            <a:ext cx="1595843" cy="1355922"/>
          </a:xfrm>
          <a:prstGeom prst="rect">
            <a:avLst/>
          </a:prstGeom>
        </p:spPr>
      </p:pic>
      <p:sp>
        <p:nvSpPr>
          <p:cNvPr id="10" name="Rectangular Callout 9"/>
          <p:cNvSpPr/>
          <p:nvPr/>
        </p:nvSpPr>
        <p:spPr>
          <a:xfrm>
            <a:off x="5243197" y="2625855"/>
            <a:ext cx="3500292" cy="1269643"/>
          </a:xfrm>
          <a:prstGeom prst="wedgeRectCallout">
            <a:avLst>
              <a:gd name="adj1" fmla="val -62218"/>
              <a:gd name="adj2" fmla="val 77804"/>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5DAA"/>
                </a:solidFill>
              </a:rPr>
              <a:t>ANSWERS are:</a:t>
            </a:r>
          </a:p>
          <a:p>
            <a:pPr algn="ctr"/>
            <a:r>
              <a:rPr lang="en-US" dirty="0">
                <a:solidFill>
                  <a:srgbClr val="005DAA"/>
                </a:solidFill>
              </a:rPr>
              <a:t>1-12 are all TRUE!</a:t>
            </a:r>
          </a:p>
        </p:txBody>
      </p:sp>
      <p:sp>
        <p:nvSpPr>
          <p:cNvPr id="5" name="Oval 4"/>
          <p:cNvSpPr/>
          <p:nvPr/>
        </p:nvSpPr>
        <p:spPr>
          <a:xfrm rot="516125">
            <a:off x="7054682" y="677167"/>
            <a:ext cx="1989667" cy="943741"/>
          </a:xfrm>
          <a:prstGeom prst="ellipse">
            <a:avLst/>
          </a:prstGeom>
          <a:solidFill>
            <a:schemeClr val="bg1"/>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B194"/>
                </a:solidFill>
                <a:latin typeface="Arial"/>
                <a:cs typeface="Arial"/>
              </a:rPr>
              <a:t>TRUE OR FALSE?</a:t>
            </a:r>
          </a:p>
        </p:txBody>
      </p:sp>
    </p:spTree>
    <p:extLst>
      <p:ext uri="{BB962C8B-B14F-4D97-AF65-F5344CB8AC3E}">
        <p14:creationId xmlns:p14="http://schemas.microsoft.com/office/powerpoint/2010/main" val="295693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80">
                                          <p:stCondLst>
                                            <p:cond delay="0"/>
                                          </p:stCondLst>
                                        </p:cTn>
                                        <p:tgtEl>
                                          <p:spTgt spid="3">
                                            <p:txEl>
                                              <p:pRg st="3" end="3"/>
                                            </p:txEl>
                                          </p:spTgt>
                                        </p:tgtEl>
                                      </p:cBhvr>
                                    </p:animEffect>
                                    <p:anim calcmode="lin" valueType="num">
                                      <p:cBhvr>
                                        <p:cTn id="1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3" end="3"/>
                                            </p:txEl>
                                          </p:spTgt>
                                        </p:tgtEl>
                                      </p:cBhvr>
                                      <p:to x="100000" y="60000"/>
                                    </p:animScale>
                                    <p:animScale>
                                      <p:cBhvr>
                                        <p:cTn id="20" dur="166" decel="50000">
                                          <p:stCondLst>
                                            <p:cond delay="676"/>
                                          </p:stCondLst>
                                        </p:cTn>
                                        <p:tgtEl>
                                          <p:spTgt spid="3">
                                            <p:txEl>
                                              <p:pRg st="3" end="3"/>
                                            </p:txEl>
                                          </p:spTgt>
                                        </p:tgtEl>
                                      </p:cBhvr>
                                      <p:to x="100000" y="100000"/>
                                    </p:animScale>
                                    <p:animScale>
                                      <p:cBhvr>
                                        <p:cTn id="21" dur="26">
                                          <p:stCondLst>
                                            <p:cond delay="1312"/>
                                          </p:stCondLst>
                                        </p:cTn>
                                        <p:tgtEl>
                                          <p:spTgt spid="3">
                                            <p:txEl>
                                              <p:pRg st="3" end="3"/>
                                            </p:txEl>
                                          </p:spTgt>
                                        </p:tgtEl>
                                      </p:cBhvr>
                                      <p:to x="100000" y="80000"/>
                                    </p:animScale>
                                    <p:animScale>
                                      <p:cBhvr>
                                        <p:cTn id="22" dur="166" decel="50000">
                                          <p:stCondLst>
                                            <p:cond delay="1338"/>
                                          </p:stCondLst>
                                        </p:cTn>
                                        <p:tgtEl>
                                          <p:spTgt spid="3">
                                            <p:txEl>
                                              <p:pRg st="3" end="3"/>
                                            </p:txEl>
                                          </p:spTgt>
                                        </p:tgtEl>
                                      </p:cBhvr>
                                      <p:to x="100000" y="100000"/>
                                    </p:animScale>
                                    <p:animScale>
                                      <p:cBhvr>
                                        <p:cTn id="23" dur="26">
                                          <p:stCondLst>
                                            <p:cond delay="1642"/>
                                          </p:stCondLst>
                                        </p:cTn>
                                        <p:tgtEl>
                                          <p:spTgt spid="3">
                                            <p:txEl>
                                              <p:pRg st="3" end="3"/>
                                            </p:txEl>
                                          </p:spTgt>
                                        </p:tgtEl>
                                      </p:cBhvr>
                                      <p:to x="100000" y="90000"/>
                                    </p:animScale>
                                    <p:animScale>
                                      <p:cBhvr>
                                        <p:cTn id="24" dur="166" decel="50000">
                                          <p:stCondLst>
                                            <p:cond delay="1668"/>
                                          </p:stCondLst>
                                        </p:cTn>
                                        <p:tgtEl>
                                          <p:spTgt spid="3">
                                            <p:txEl>
                                              <p:pRg st="3" end="3"/>
                                            </p:txEl>
                                          </p:spTgt>
                                        </p:tgtEl>
                                      </p:cBhvr>
                                      <p:to x="100000" y="100000"/>
                                    </p:animScale>
                                    <p:animScale>
                                      <p:cBhvr>
                                        <p:cTn id="25" dur="26">
                                          <p:stCondLst>
                                            <p:cond delay="1808"/>
                                          </p:stCondLst>
                                        </p:cTn>
                                        <p:tgtEl>
                                          <p:spTgt spid="3">
                                            <p:txEl>
                                              <p:pRg st="3" end="3"/>
                                            </p:txEl>
                                          </p:spTgt>
                                        </p:tgtEl>
                                      </p:cBhvr>
                                      <p:to x="100000" y="95000"/>
                                    </p:animScale>
                                    <p:animScale>
                                      <p:cBhvr>
                                        <p:cTn id="26" dur="166" decel="50000">
                                          <p:stCondLst>
                                            <p:cond delay="1834"/>
                                          </p:stCondLst>
                                        </p:cTn>
                                        <p:tgtEl>
                                          <p:spTgt spid="3">
                                            <p:txEl>
                                              <p:pRg st="3" end="3"/>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80">
                                          <p:stCondLst>
                                            <p:cond delay="0"/>
                                          </p:stCondLst>
                                        </p:cTn>
                                        <p:tgtEl>
                                          <p:spTgt spid="3">
                                            <p:txEl>
                                              <p:pRg st="5" end="5"/>
                                            </p:txEl>
                                          </p:spTgt>
                                        </p:tgtEl>
                                      </p:cBhvr>
                                    </p:animEffect>
                                    <p:anim calcmode="lin" valueType="num">
                                      <p:cBhvr>
                                        <p:cTn id="3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5" end="5"/>
                                            </p:txEl>
                                          </p:spTgt>
                                        </p:tgtEl>
                                      </p:cBhvr>
                                      <p:to x="100000" y="60000"/>
                                    </p:animScale>
                                    <p:animScale>
                                      <p:cBhvr>
                                        <p:cTn id="44" dur="166" decel="50000">
                                          <p:stCondLst>
                                            <p:cond delay="676"/>
                                          </p:stCondLst>
                                        </p:cTn>
                                        <p:tgtEl>
                                          <p:spTgt spid="3">
                                            <p:txEl>
                                              <p:pRg st="5" end="5"/>
                                            </p:txEl>
                                          </p:spTgt>
                                        </p:tgtEl>
                                      </p:cBhvr>
                                      <p:to x="100000" y="100000"/>
                                    </p:animScale>
                                    <p:animScale>
                                      <p:cBhvr>
                                        <p:cTn id="45" dur="26">
                                          <p:stCondLst>
                                            <p:cond delay="1312"/>
                                          </p:stCondLst>
                                        </p:cTn>
                                        <p:tgtEl>
                                          <p:spTgt spid="3">
                                            <p:txEl>
                                              <p:pRg st="5" end="5"/>
                                            </p:txEl>
                                          </p:spTgt>
                                        </p:tgtEl>
                                      </p:cBhvr>
                                      <p:to x="100000" y="80000"/>
                                    </p:animScale>
                                    <p:animScale>
                                      <p:cBhvr>
                                        <p:cTn id="46" dur="166" decel="50000">
                                          <p:stCondLst>
                                            <p:cond delay="1338"/>
                                          </p:stCondLst>
                                        </p:cTn>
                                        <p:tgtEl>
                                          <p:spTgt spid="3">
                                            <p:txEl>
                                              <p:pRg st="5" end="5"/>
                                            </p:txEl>
                                          </p:spTgt>
                                        </p:tgtEl>
                                      </p:cBhvr>
                                      <p:to x="100000" y="100000"/>
                                    </p:animScale>
                                    <p:animScale>
                                      <p:cBhvr>
                                        <p:cTn id="47" dur="26">
                                          <p:stCondLst>
                                            <p:cond delay="1642"/>
                                          </p:stCondLst>
                                        </p:cTn>
                                        <p:tgtEl>
                                          <p:spTgt spid="3">
                                            <p:txEl>
                                              <p:pRg st="5" end="5"/>
                                            </p:txEl>
                                          </p:spTgt>
                                        </p:tgtEl>
                                      </p:cBhvr>
                                      <p:to x="100000" y="90000"/>
                                    </p:animScale>
                                    <p:animScale>
                                      <p:cBhvr>
                                        <p:cTn id="48" dur="166" decel="50000">
                                          <p:stCondLst>
                                            <p:cond delay="1668"/>
                                          </p:stCondLst>
                                        </p:cTn>
                                        <p:tgtEl>
                                          <p:spTgt spid="3">
                                            <p:txEl>
                                              <p:pRg st="5" end="5"/>
                                            </p:txEl>
                                          </p:spTgt>
                                        </p:tgtEl>
                                      </p:cBhvr>
                                      <p:to x="100000" y="100000"/>
                                    </p:animScale>
                                    <p:animScale>
                                      <p:cBhvr>
                                        <p:cTn id="49" dur="26">
                                          <p:stCondLst>
                                            <p:cond delay="1808"/>
                                          </p:stCondLst>
                                        </p:cTn>
                                        <p:tgtEl>
                                          <p:spTgt spid="3">
                                            <p:txEl>
                                              <p:pRg st="5" end="5"/>
                                            </p:txEl>
                                          </p:spTgt>
                                        </p:tgtEl>
                                      </p:cBhvr>
                                      <p:to x="100000" y="95000"/>
                                    </p:animScale>
                                    <p:animScale>
                                      <p:cBhvr>
                                        <p:cTn id="50" dur="166" decel="50000">
                                          <p:stCondLst>
                                            <p:cond delay="1834"/>
                                          </p:stCondLst>
                                        </p:cTn>
                                        <p:tgtEl>
                                          <p:spTgt spid="3">
                                            <p:txEl>
                                              <p:pRg st="5" end="5"/>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2"/>
                                        </p:tgtEl>
                                        <p:attrNameLst>
                                          <p:attrName>ppt_x</p:attrName>
                                        </p:attrNameLst>
                                      </p:cBhvr>
                                      <p:tavLst>
                                        <p:tav tm="0">
                                          <p:val>
                                            <p:strVal val="ppt_x"/>
                                          </p:val>
                                        </p:tav>
                                        <p:tav tm="100000">
                                          <p:val>
                                            <p:strVal val="ppt_x"/>
                                          </p:val>
                                        </p:tav>
                                      </p:tavLst>
                                    </p:anim>
                                    <p:anim calcmode="lin" valueType="num">
                                      <p:cBhvr additive="base">
                                        <p:cTn id="65" dur="500"/>
                                        <p:tgtEl>
                                          <p:spTgt spid="2"/>
                                        </p:tgtEl>
                                        <p:attrNameLst>
                                          <p:attrName>ppt_y</p:attrName>
                                        </p:attrNameLst>
                                      </p:cBhvr>
                                      <p:tavLst>
                                        <p:tav tm="0">
                                          <p:val>
                                            <p:strVal val="ppt_y"/>
                                          </p:val>
                                        </p:tav>
                                        <p:tav tm="100000">
                                          <p:val>
                                            <p:strVal val="1+ppt_h/2"/>
                                          </p:val>
                                        </p:tav>
                                      </p:tavLst>
                                    </p:anim>
                                    <p:set>
                                      <p:cBhvr>
                                        <p:cTn id="66" dur="1" fill="hold">
                                          <p:stCondLst>
                                            <p:cond delay="499"/>
                                          </p:stCondLst>
                                        </p:cTn>
                                        <p:tgtEl>
                                          <p:spTgt spid="2"/>
                                        </p:tgtEl>
                                        <p:attrNameLst>
                                          <p:attrName>style.visibility</p:attrName>
                                        </p:attrNameLst>
                                      </p:cBhvr>
                                      <p:to>
                                        <p:strVal val="hidden"/>
                                      </p:to>
                                    </p:set>
                                  </p:childTnLst>
                                </p:cTn>
                              </p:par>
                              <p:par>
                                <p:cTn id="67" presetID="2" presetClass="exit" presetSubtype="4" fill="hold" nodeType="withEffect">
                                  <p:stCondLst>
                                    <p:cond delay="0"/>
                                  </p:stCondLst>
                                  <p:childTnLst>
                                    <p:anim calcmode="lin" valueType="num">
                                      <p:cBhvr additive="base">
                                        <p:cTn id="68" dur="500"/>
                                        <p:tgtEl>
                                          <p:spTgt spid="7"/>
                                        </p:tgtEl>
                                        <p:attrNameLst>
                                          <p:attrName>ppt_x</p:attrName>
                                        </p:attrNameLst>
                                      </p:cBhvr>
                                      <p:tavLst>
                                        <p:tav tm="0">
                                          <p:val>
                                            <p:strVal val="ppt_x"/>
                                          </p:val>
                                        </p:tav>
                                        <p:tav tm="100000">
                                          <p:val>
                                            <p:strVal val="ppt_x"/>
                                          </p:val>
                                        </p:tav>
                                      </p:tavLst>
                                    </p:anim>
                                    <p:anim calcmode="lin" valueType="num">
                                      <p:cBhvr additive="base">
                                        <p:cTn id="69" dur="500"/>
                                        <p:tgtEl>
                                          <p:spTgt spid="7"/>
                                        </p:tgtEl>
                                        <p:attrNameLst>
                                          <p:attrName>ppt_y</p:attrName>
                                        </p:attrNameLst>
                                      </p:cBhvr>
                                      <p:tavLst>
                                        <p:tav tm="0">
                                          <p:val>
                                            <p:strVal val="ppt_y"/>
                                          </p:val>
                                        </p:tav>
                                        <p:tav tm="100000">
                                          <p:val>
                                            <p:strVal val="1+ppt_h/2"/>
                                          </p:val>
                                        </p:tav>
                                      </p:tavLst>
                                    </p:anim>
                                    <p:set>
                                      <p:cBhvr>
                                        <p:cTn id="70" dur="1" fill="hold">
                                          <p:stCondLst>
                                            <p:cond delay="499"/>
                                          </p:stCondLst>
                                        </p:cTn>
                                        <p:tgtEl>
                                          <p:spTgt spid="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fill="hold"/>
                                        <p:tgtEl>
                                          <p:spTgt spid="10"/>
                                        </p:tgtEl>
                                        <p:attrNameLst>
                                          <p:attrName>ppt_x</p:attrName>
                                        </p:attrNameLst>
                                      </p:cBhvr>
                                      <p:tavLst>
                                        <p:tav tm="0">
                                          <p:val>
                                            <p:strVal val="#ppt_x"/>
                                          </p:val>
                                        </p:tav>
                                        <p:tav tm="100000">
                                          <p:val>
                                            <p:strVal val="#ppt_x"/>
                                          </p:val>
                                        </p:tav>
                                      </p:tavLst>
                                    </p:anim>
                                    <p:anim calcmode="lin" valueType="num">
                                      <p:cBhvr additive="base">
                                        <p:cTn id="76" dur="500" fill="hold"/>
                                        <p:tgtEl>
                                          <p:spTgt spid="10"/>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10"/>
                                        </p:tgtEl>
                                        <p:attrNameLst>
                                          <p:attrName>ppt_x</p:attrName>
                                        </p:attrNameLst>
                                      </p:cBhvr>
                                      <p:tavLst>
                                        <p:tav tm="0">
                                          <p:val>
                                            <p:strVal val="ppt_x"/>
                                          </p:val>
                                        </p:tav>
                                        <p:tav tm="100000">
                                          <p:val>
                                            <p:strVal val="ppt_x"/>
                                          </p:val>
                                        </p:tav>
                                      </p:tavLst>
                                    </p:anim>
                                    <p:anim calcmode="lin" valueType="num">
                                      <p:cBhvr additive="base">
                                        <p:cTn id="85" dur="500"/>
                                        <p:tgtEl>
                                          <p:spTgt spid="10"/>
                                        </p:tgtEl>
                                        <p:attrNameLst>
                                          <p:attrName>ppt_y</p:attrName>
                                        </p:attrNameLst>
                                      </p:cBhvr>
                                      <p:tavLst>
                                        <p:tav tm="0">
                                          <p:val>
                                            <p:strVal val="ppt_y"/>
                                          </p:val>
                                        </p:tav>
                                        <p:tav tm="100000">
                                          <p:val>
                                            <p:strVal val="1+ppt_h/2"/>
                                          </p:val>
                                        </p:tav>
                                      </p:tavLst>
                                    </p:anim>
                                    <p:set>
                                      <p:cBhvr>
                                        <p:cTn id="86" dur="1" fill="hold">
                                          <p:stCondLst>
                                            <p:cond delay="499"/>
                                          </p:stCondLst>
                                        </p:cTn>
                                        <p:tgtEl>
                                          <p:spTgt spid="10"/>
                                        </p:tgtEl>
                                        <p:attrNameLst>
                                          <p:attrName>style.visibility</p:attrName>
                                        </p:attrNameLst>
                                      </p:cBhvr>
                                      <p:to>
                                        <p:strVal val="hidden"/>
                                      </p:to>
                                    </p:set>
                                  </p:childTnLst>
                                </p:cTn>
                              </p:par>
                              <p:par>
                                <p:cTn id="87" presetID="2" presetClass="exit" presetSubtype="4" fill="hold" nodeType="withEffect">
                                  <p:stCondLst>
                                    <p:cond delay="0"/>
                                  </p:stCondLst>
                                  <p:childTnLst>
                                    <p:anim calcmode="lin" valueType="num">
                                      <p:cBhvr additive="base">
                                        <p:cTn id="88" dur="500"/>
                                        <p:tgtEl>
                                          <p:spTgt spid="9"/>
                                        </p:tgtEl>
                                        <p:attrNameLst>
                                          <p:attrName>ppt_x</p:attrName>
                                        </p:attrNameLst>
                                      </p:cBhvr>
                                      <p:tavLst>
                                        <p:tav tm="0">
                                          <p:val>
                                            <p:strVal val="ppt_x"/>
                                          </p:val>
                                        </p:tav>
                                        <p:tav tm="100000">
                                          <p:val>
                                            <p:strVal val="ppt_x"/>
                                          </p:val>
                                        </p:tav>
                                      </p:tavLst>
                                    </p:anim>
                                    <p:anim calcmode="lin" valueType="num">
                                      <p:cBhvr additive="base">
                                        <p:cTn id="89" dur="500"/>
                                        <p:tgtEl>
                                          <p:spTgt spid="9"/>
                                        </p:tgtEl>
                                        <p:attrNameLst>
                                          <p:attrName>ppt_y</p:attrName>
                                        </p:attrNameLst>
                                      </p:cBhvr>
                                      <p:tavLst>
                                        <p:tav tm="0">
                                          <p:val>
                                            <p:strVal val="ppt_y"/>
                                          </p:val>
                                        </p:tav>
                                        <p:tav tm="100000">
                                          <p:val>
                                            <p:strVal val="1+ppt_h/2"/>
                                          </p:val>
                                        </p:tav>
                                      </p:tavLst>
                                    </p:anim>
                                    <p:set>
                                      <p:cBhvr>
                                        <p:cTn id="9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2" grpId="1" animBg="1"/>
      <p:bldP spid="10" grpId="0" animBg="1"/>
      <p:bldP spid="1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White_Seabre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1815" y="143748"/>
            <a:ext cx="1182092" cy="849474"/>
          </a:xfrm>
          <a:prstGeom prst="rect">
            <a:avLst/>
          </a:prstGeom>
        </p:spPr>
      </p:pic>
      <p:pic>
        <p:nvPicPr>
          <p:cNvPr id="11" name="Picture 10" descr="White_Seabre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71902" y="-146783"/>
            <a:ext cx="908500" cy="652865"/>
          </a:xfrm>
          <a:prstGeom prst="rect">
            <a:avLst/>
          </a:prstGeom>
        </p:spPr>
      </p:pic>
      <p:pic>
        <p:nvPicPr>
          <p:cNvPr id="12" name="Picture 11" descr="White_Seabre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128" y="78550"/>
            <a:ext cx="1382122" cy="993219"/>
          </a:xfrm>
          <a:prstGeom prst="rect">
            <a:avLst/>
          </a:prstGeom>
        </p:spPr>
      </p:pic>
      <p:pic>
        <p:nvPicPr>
          <p:cNvPr id="13" name="Picture 12" descr="White_Seabrea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453" y="-185208"/>
            <a:ext cx="1091363" cy="784274"/>
          </a:xfrm>
          <a:prstGeom prst="rect">
            <a:avLst/>
          </a:prstGeom>
        </p:spPr>
      </p:pic>
      <p:pic>
        <p:nvPicPr>
          <p:cNvPr id="7" name="Picture 6">
            <a:extLst>
              <a:ext uri="{FF2B5EF4-FFF2-40B4-BE49-F238E27FC236}">
                <a16:creationId xmlns:a16="http://schemas.microsoft.com/office/drawing/2014/main" id="{D880478F-4CD9-37D6-C568-42F56A95BE0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909946"/>
            <a:ext cx="9144000" cy="3323607"/>
          </a:xfrm>
          <a:prstGeom prst="rect">
            <a:avLst/>
          </a:prstGeom>
        </p:spPr>
      </p:pic>
    </p:spTree>
    <p:extLst>
      <p:ext uri="{BB962C8B-B14F-4D97-AF65-F5344CB8AC3E}">
        <p14:creationId xmlns:p14="http://schemas.microsoft.com/office/powerpoint/2010/main" val="4239914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a:ext>
            </a:extLst>
          </a:blip>
          <a:srcRect/>
          <a:stretch>
            <a:fillRect/>
          </a:stretch>
        </p:blipFill>
        <p:spPr bwMode="auto">
          <a:xfrm>
            <a:off x="596900" y="3389367"/>
            <a:ext cx="8369300" cy="1246134"/>
          </a:xfrm>
          <a:prstGeom prst="rect">
            <a:avLst/>
          </a:prstGeom>
          <a:noFill/>
          <a:ln>
            <a:noFill/>
          </a:ln>
        </p:spPr>
      </p:pic>
      <p:sp>
        <p:nvSpPr>
          <p:cNvPr id="3" name="Content Placeholder 2"/>
          <p:cNvSpPr>
            <a:spLocks noGrp="1"/>
          </p:cNvSpPr>
          <p:nvPr>
            <p:ph idx="1"/>
          </p:nvPr>
        </p:nvSpPr>
        <p:spPr>
          <a:xfrm>
            <a:off x="835176" y="3402067"/>
            <a:ext cx="7623024" cy="1233434"/>
          </a:xfrm>
        </p:spPr>
        <p:txBody>
          <a:bodyPr>
            <a:normAutofit/>
          </a:bodyPr>
          <a:lstStyle/>
          <a:p>
            <a:pPr marL="0" indent="0" algn="r">
              <a:buNone/>
            </a:pPr>
            <a:r>
              <a:rPr lang="en-AU" sz="2400" b="1" noProof="0" dirty="0">
                <a:solidFill>
                  <a:srgbClr val="175EAA"/>
                </a:solidFill>
                <a:latin typeface="Arial Narrow"/>
                <a:cs typeface="Arial Narrow"/>
              </a:rPr>
              <a:t>MAHI / ACTIVITY </a:t>
            </a:r>
          </a:p>
          <a:p>
            <a:pPr marL="0" indent="0" algn="r">
              <a:buNone/>
            </a:pPr>
            <a:r>
              <a:rPr lang="en-AU" sz="1800" noProof="0" dirty="0"/>
              <a:t>Create your own info-graphic about the Aotearoa New Zealand fishing industry using </a:t>
            </a:r>
            <a:r>
              <a:rPr lang="en-AU" sz="1800" noProof="0" dirty="0">
                <a:hlinkClick r:id="rId4"/>
              </a:rPr>
              <a:t>canva</a:t>
            </a:r>
            <a:endParaRPr lang="en-AU" sz="1800" noProof="0" dirty="0"/>
          </a:p>
        </p:txBody>
      </p:sp>
      <p:pic>
        <p:nvPicPr>
          <p:cNvPr id="5" name="Picture 4" descr="Screen Shot 2020-09-03 at 11.27.07 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71164" y="1038382"/>
            <a:ext cx="2786581" cy="2363685"/>
          </a:xfrm>
          <a:prstGeom prst="rect">
            <a:avLst/>
          </a:prstGeom>
        </p:spPr>
      </p:pic>
      <p:pic>
        <p:nvPicPr>
          <p:cNvPr id="4" name="Picture 3" descr="Screen Shot 2020-09-03 at 11.27.59 A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54276" y="1035517"/>
            <a:ext cx="3684527" cy="2355618"/>
          </a:xfrm>
          <a:prstGeom prst="rect">
            <a:avLst/>
          </a:prstGeom>
        </p:spPr>
      </p:pic>
      <p:sp>
        <p:nvSpPr>
          <p:cNvPr id="6" name="TextBox 5"/>
          <p:cNvSpPr txBox="1"/>
          <p:nvPr/>
        </p:nvSpPr>
        <p:spPr>
          <a:xfrm rot="16200000">
            <a:off x="-87307" y="2060484"/>
            <a:ext cx="2344612" cy="338554"/>
          </a:xfrm>
          <a:prstGeom prst="rect">
            <a:avLst/>
          </a:prstGeom>
          <a:noFill/>
        </p:spPr>
        <p:txBody>
          <a:bodyPr wrap="none" rtlCol="0">
            <a:spAutoFit/>
          </a:bodyPr>
          <a:lstStyle/>
          <a:p>
            <a:r>
              <a:rPr lang="en-US" sz="1600" dirty="0"/>
              <a:t>Source: </a:t>
            </a:r>
            <a:r>
              <a:rPr lang="en-US" sz="1600" dirty="0">
                <a:hlinkClick r:id="rId7"/>
              </a:rPr>
              <a:t>BERL Report 2017 </a:t>
            </a:r>
            <a:endParaRPr lang="en-US" sz="1600" dirty="0"/>
          </a:p>
        </p:txBody>
      </p:sp>
      <p:sp>
        <p:nvSpPr>
          <p:cNvPr id="7" name="TextBox 6"/>
          <p:cNvSpPr txBox="1"/>
          <p:nvPr/>
        </p:nvSpPr>
        <p:spPr>
          <a:xfrm rot="16200000">
            <a:off x="7350204" y="2294071"/>
            <a:ext cx="1877437" cy="338554"/>
          </a:xfrm>
          <a:prstGeom prst="rect">
            <a:avLst/>
          </a:prstGeom>
          <a:noFill/>
        </p:spPr>
        <p:txBody>
          <a:bodyPr wrap="none" rtlCol="0">
            <a:spAutoFit/>
          </a:bodyPr>
          <a:lstStyle/>
          <a:p>
            <a:r>
              <a:rPr lang="en-US" sz="1600" dirty="0"/>
              <a:t>Source: </a:t>
            </a:r>
            <a:r>
              <a:rPr lang="en-US" sz="1600" dirty="0">
                <a:hlinkClick r:id="rId8"/>
              </a:rPr>
              <a:t>Statistics NZ</a:t>
            </a:r>
            <a:endParaRPr lang="en-US" sz="1600" dirty="0"/>
          </a:p>
        </p:txBody>
      </p:sp>
      <p:sp>
        <p:nvSpPr>
          <p:cNvPr id="10" name="Title 1"/>
          <p:cNvSpPr>
            <a:spLocks noGrp="1"/>
          </p:cNvSpPr>
          <p:nvPr>
            <p:ph type="title"/>
          </p:nvPr>
        </p:nvSpPr>
        <p:spPr>
          <a:xfrm>
            <a:off x="327760" y="93912"/>
            <a:ext cx="8785462" cy="758428"/>
          </a:xfrm>
        </p:spPr>
        <p:txBody>
          <a:bodyPr>
            <a:normAutofit/>
          </a:bodyPr>
          <a:lstStyle/>
          <a:p>
            <a:r>
              <a:rPr lang="en-AU" dirty="0"/>
              <a:t>AOTEAROA: BUSINESS OF FISHING TODAY </a:t>
            </a:r>
            <a:endParaRPr lang="en-AU" noProof="0" dirty="0"/>
          </a:p>
        </p:txBody>
      </p:sp>
    </p:spTree>
    <p:extLst>
      <p:ext uri="{BB962C8B-B14F-4D97-AF65-F5344CB8AC3E}">
        <p14:creationId xmlns:p14="http://schemas.microsoft.com/office/powerpoint/2010/main" val="316247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795" y="2341183"/>
            <a:ext cx="3924079" cy="2352935"/>
          </a:xfrm>
          <a:prstGeom prst="rect">
            <a:avLst/>
          </a:prstGeom>
        </p:spPr>
      </p:pic>
      <p:sp>
        <p:nvSpPr>
          <p:cNvPr id="2" name="Title 1"/>
          <p:cNvSpPr>
            <a:spLocks noGrp="1"/>
          </p:cNvSpPr>
          <p:nvPr>
            <p:ph type="title"/>
          </p:nvPr>
        </p:nvSpPr>
        <p:spPr>
          <a:xfrm>
            <a:off x="204851" y="93912"/>
            <a:ext cx="8939149" cy="758428"/>
          </a:xfrm>
        </p:spPr>
        <p:txBody>
          <a:bodyPr>
            <a:normAutofit fontScale="90000"/>
          </a:bodyPr>
          <a:lstStyle/>
          <a:p>
            <a:r>
              <a:rPr lang="en-US" sz="3100" dirty="0"/>
              <a:t>FUTURE OPPORTUNITIES &amp; CHALLENGES</a:t>
            </a:r>
            <a:br>
              <a:rPr lang="en-US" sz="2800" dirty="0"/>
            </a:br>
            <a:r>
              <a:rPr lang="en-AU" sz="2000" dirty="0"/>
              <a:t>Focus Question:  What challenges &amp; opportunities face Aotearoa’s seafood industry?</a:t>
            </a:r>
            <a:endParaRPr lang="en-AU" sz="2000" noProof="0" dirty="0"/>
          </a:p>
        </p:txBody>
      </p:sp>
      <p:sp>
        <p:nvSpPr>
          <p:cNvPr id="3" name="Content Placeholder 2"/>
          <p:cNvSpPr>
            <a:spLocks noGrp="1"/>
          </p:cNvSpPr>
          <p:nvPr>
            <p:ph idx="1"/>
          </p:nvPr>
        </p:nvSpPr>
        <p:spPr>
          <a:xfrm>
            <a:off x="204850" y="1177617"/>
            <a:ext cx="3509899" cy="1641782"/>
          </a:xfrm>
        </p:spPr>
        <p:txBody>
          <a:bodyPr>
            <a:normAutofit fontScale="47500" lnSpcReduction="20000"/>
          </a:bodyPr>
          <a:lstStyle/>
          <a:p>
            <a:pPr marL="0" indent="0">
              <a:buNone/>
            </a:pPr>
            <a:r>
              <a:rPr lang="en-AU" sz="4200" b="1" noProof="0" dirty="0">
                <a:solidFill>
                  <a:srgbClr val="00B194"/>
                </a:solidFill>
                <a:latin typeface="Arial Narrow"/>
                <a:cs typeface="Arial Narrow"/>
              </a:rPr>
              <a:t>KŌRERORERO / DISCUSSION</a:t>
            </a:r>
            <a:endParaRPr lang="en-AU" sz="4200" b="1" noProof="0" dirty="0">
              <a:solidFill>
                <a:srgbClr val="175EAA"/>
              </a:solidFill>
              <a:latin typeface="Arial Narrow"/>
              <a:cs typeface="Arial Narrow"/>
            </a:endParaRPr>
          </a:p>
          <a:p>
            <a:pPr marL="0" indent="0">
              <a:buNone/>
            </a:pPr>
            <a:r>
              <a:rPr lang="en-AU" sz="3800" noProof="0" dirty="0">
                <a:solidFill>
                  <a:srgbClr val="005DAA"/>
                </a:solidFill>
              </a:rPr>
              <a:t>Opportunity &amp; Challenge: </a:t>
            </a:r>
            <a:r>
              <a:rPr lang="en-AU" sz="3800" noProof="0" dirty="0"/>
              <a:t>Global seafood production (how much seafood we catch and sell) is at an all time high!</a:t>
            </a:r>
          </a:p>
        </p:txBody>
      </p:sp>
      <p:pic>
        <p:nvPicPr>
          <p:cNvPr id="4" name="Picture 3" descr="Screen Shot 2020-09-09 at 11.07.40 A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89374" y="1260825"/>
            <a:ext cx="4659859" cy="3018063"/>
          </a:xfrm>
          <a:prstGeom prst="rect">
            <a:avLst/>
          </a:prstGeom>
        </p:spPr>
      </p:pic>
      <p:sp>
        <p:nvSpPr>
          <p:cNvPr id="5" name="TextBox 4"/>
          <p:cNvSpPr txBox="1"/>
          <p:nvPr/>
        </p:nvSpPr>
        <p:spPr>
          <a:xfrm rot="16200000">
            <a:off x="6980034" y="2585968"/>
            <a:ext cx="3630841" cy="492443"/>
          </a:xfrm>
          <a:prstGeom prst="rect">
            <a:avLst/>
          </a:prstGeom>
          <a:noFill/>
        </p:spPr>
        <p:txBody>
          <a:bodyPr wrap="none" rtlCol="0">
            <a:spAutoFit/>
          </a:bodyPr>
          <a:lstStyle/>
          <a:p>
            <a:r>
              <a:rPr lang="en-US" sz="1300" dirty="0">
                <a:hlinkClick r:id="rId5"/>
              </a:rPr>
              <a:t>Source:  FAO (2020) </a:t>
            </a:r>
          </a:p>
          <a:p>
            <a:r>
              <a:rPr lang="en-US" sz="1300" dirty="0">
                <a:hlinkClick r:id="rId5"/>
              </a:rPr>
              <a:t>The State of World Fisheries and Aquaculture 2020</a:t>
            </a:r>
            <a:endParaRPr lang="en-US" sz="1300" dirty="0"/>
          </a:p>
        </p:txBody>
      </p:sp>
      <p:sp>
        <p:nvSpPr>
          <p:cNvPr id="8" name="Content Placeholder 2"/>
          <p:cNvSpPr txBox="1">
            <a:spLocks/>
          </p:cNvSpPr>
          <p:nvPr/>
        </p:nvSpPr>
        <p:spPr>
          <a:xfrm>
            <a:off x="230250" y="2514599"/>
            <a:ext cx="3509899" cy="2090619"/>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AU" sz="1900" dirty="0"/>
          </a:p>
          <a:p>
            <a:pPr marL="0" indent="0">
              <a:buFont typeface="Arial"/>
              <a:buNone/>
            </a:pPr>
            <a:r>
              <a:rPr lang="en-AU" sz="4200" b="1" dirty="0">
                <a:solidFill>
                  <a:srgbClr val="00B6DE"/>
                </a:solidFill>
                <a:latin typeface="Arial Narrow"/>
                <a:cs typeface="Arial Narrow"/>
              </a:rPr>
              <a:t>HE PĀTAI / CONSIDER THIS</a:t>
            </a:r>
          </a:p>
          <a:p>
            <a:pPr marL="203200" indent="-203200">
              <a:buFont typeface="+mj-lt"/>
              <a:buAutoNum type="arabicPeriod"/>
            </a:pPr>
            <a:r>
              <a:rPr lang="en-AU" sz="3800" dirty="0"/>
              <a:t>How many million tonnes were produced in 1950? </a:t>
            </a:r>
          </a:p>
          <a:p>
            <a:pPr marL="203200" indent="-203200">
              <a:buFont typeface="+mj-lt"/>
              <a:buAutoNum type="arabicPeriod"/>
            </a:pPr>
            <a:r>
              <a:rPr lang="en-AU" sz="3800" dirty="0"/>
              <a:t>And how many in 2018? </a:t>
            </a:r>
          </a:p>
          <a:p>
            <a:pPr marL="203200" indent="-203200">
              <a:buFont typeface="+mj-lt"/>
              <a:buAutoNum type="arabicPeriod"/>
            </a:pPr>
            <a:r>
              <a:rPr lang="en-AU" sz="3800" dirty="0"/>
              <a:t>What does this tell you about seafood production?</a:t>
            </a:r>
          </a:p>
        </p:txBody>
      </p:sp>
    </p:spTree>
    <p:extLst>
      <p:ext uri="{BB962C8B-B14F-4D97-AF65-F5344CB8AC3E}">
        <p14:creationId xmlns:p14="http://schemas.microsoft.com/office/powerpoint/2010/main" val="275075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49" y="2323441"/>
            <a:ext cx="3716275" cy="2318409"/>
          </a:xfrm>
          <a:prstGeom prst="rect">
            <a:avLst/>
          </a:prstGeom>
        </p:spPr>
      </p:pic>
      <p:sp>
        <p:nvSpPr>
          <p:cNvPr id="2" name="Title 1"/>
          <p:cNvSpPr>
            <a:spLocks noGrp="1"/>
          </p:cNvSpPr>
          <p:nvPr>
            <p:ph type="title"/>
          </p:nvPr>
        </p:nvSpPr>
        <p:spPr>
          <a:xfrm>
            <a:off x="204851" y="93912"/>
            <a:ext cx="7770749" cy="758428"/>
          </a:xfrm>
        </p:spPr>
        <p:txBody>
          <a:bodyPr>
            <a:normAutofit fontScale="90000"/>
          </a:bodyPr>
          <a:lstStyle/>
          <a:p>
            <a:r>
              <a:rPr lang="en-US" sz="3600" dirty="0"/>
              <a:t>FUTURE OPPORTUNITIES &amp; CHALLENGES</a:t>
            </a:r>
            <a:endParaRPr lang="en-AU" noProof="0" dirty="0"/>
          </a:p>
        </p:txBody>
      </p: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89375" y="1082753"/>
            <a:ext cx="4659857" cy="3248297"/>
          </a:xfrm>
          <a:prstGeom prst="rect">
            <a:avLst/>
          </a:prstGeom>
        </p:spPr>
      </p:pic>
      <p:sp>
        <p:nvSpPr>
          <p:cNvPr id="5" name="TextBox 4"/>
          <p:cNvSpPr txBox="1"/>
          <p:nvPr/>
        </p:nvSpPr>
        <p:spPr>
          <a:xfrm rot="16200000">
            <a:off x="7033714" y="2547675"/>
            <a:ext cx="3523482" cy="461665"/>
          </a:xfrm>
          <a:prstGeom prst="rect">
            <a:avLst/>
          </a:prstGeom>
          <a:noFill/>
        </p:spPr>
        <p:txBody>
          <a:bodyPr wrap="square" rtlCol="0">
            <a:spAutoFit/>
          </a:bodyPr>
          <a:lstStyle/>
          <a:p>
            <a:r>
              <a:rPr lang="en-US" sz="1200" dirty="0">
                <a:hlinkClick r:id="rId5"/>
              </a:rPr>
              <a:t>Source:  FAO (2020) </a:t>
            </a:r>
          </a:p>
          <a:p>
            <a:r>
              <a:rPr lang="en-US" sz="1200" dirty="0">
                <a:hlinkClick r:id="rId5"/>
              </a:rPr>
              <a:t>The State of World Fisheries and Aquaculture 2020</a:t>
            </a:r>
            <a:endParaRPr lang="en-US" sz="1200" dirty="0"/>
          </a:p>
        </p:txBody>
      </p:sp>
      <p:sp>
        <p:nvSpPr>
          <p:cNvPr id="7" name="Content Placeholder 2"/>
          <p:cNvSpPr txBox="1">
            <a:spLocks/>
          </p:cNvSpPr>
          <p:nvPr/>
        </p:nvSpPr>
        <p:spPr>
          <a:xfrm>
            <a:off x="204850" y="1138707"/>
            <a:ext cx="3427977" cy="1579092"/>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4200" b="1" dirty="0">
                <a:solidFill>
                  <a:srgbClr val="00B194"/>
                </a:solidFill>
                <a:latin typeface="Arial Narrow"/>
                <a:cs typeface="Arial Narrow"/>
              </a:rPr>
              <a:t>KŌRERORERO / DISCUSSION</a:t>
            </a:r>
            <a:endParaRPr lang="en-AU" sz="4200" b="1" dirty="0">
              <a:solidFill>
                <a:srgbClr val="175EAA"/>
              </a:solidFill>
              <a:latin typeface="Arial Narrow"/>
              <a:cs typeface="Arial Narrow"/>
            </a:endParaRPr>
          </a:p>
          <a:p>
            <a:pPr marL="0" indent="0">
              <a:buNone/>
            </a:pPr>
            <a:r>
              <a:rPr lang="en-AU" sz="3800" dirty="0">
                <a:solidFill>
                  <a:srgbClr val="005DAA"/>
                </a:solidFill>
              </a:rPr>
              <a:t>Opportunity &amp; Challenge: </a:t>
            </a:r>
            <a:r>
              <a:rPr lang="en-US" sz="3800" dirty="0"/>
              <a:t>Global seafood consumption (how much seafood we buy and eat) is growing faster than ever</a:t>
            </a:r>
          </a:p>
        </p:txBody>
      </p:sp>
      <p:sp>
        <p:nvSpPr>
          <p:cNvPr id="9" name="Content Placeholder 2"/>
          <p:cNvSpPr txBox="1">
            <a:spLocks/>
          </p:cNvSpPr>
          <p:nvPr/>
        </p:nvSpPr>
        <p:spPr>
          <a:xfrm>
            <a:off x="255651" y="2488541"/>
            <a:ext cx="3427977" cy="2153309"/>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700" dirty="0"/>
          </a:p>
          <a:p>
            <a:pPr marL="0" indent="0">
              <a:buFont typeface="Arial"/>
              <a:buNone/>
            </a:pPr>
            <a:r>
              <a:rPr lang="en-AU" sz="4200" b="1" dirty="0">
                <a:solidFill>
                  <a:srgbClr val="00B6DE"/>
                </a:solidFill>
                <a:latin typeface="Arial Narrow"/>
                <a:cs typeface="Arial Narrow"/>
              </a:rPr>
              <a:t>HE PĀTAI / CONSIDER THIS</a:t>
            </a:r>
          </a:p>
          <a:p>
            <a:pPr marL="203200" indent="-203200">
              <a:buFont typeface="+mj-lt"/>
              <a:buAutoNum type="arabicPeriod"/>
            </a:pPr>
            <a:r>
              <a:rPr lang="en-US" sz="3800" dirty="0"/>
              <a:t>How many million </a:t>
            </a:r>
            <a:r>
              <a:rPr lang="en-US" sz="3800" dirty="0" err="1"/>
              <a:t>tonnes</a:t>
            </a:r>
            <a:r>
              <a:rPr lang="en-US" sz="3800" dirty="0"/>
              <a:t> were consumed in 1950? </a:t>
            </a:r>
          </a:p>
          <a:p>
            <a:pPr marL="203200" indent="-203200">
              <a:buFont typeface="+mj-lt"/>
              <a:buAutoNum type="arabicPeriod"/>
            </a:pPr>
            <a:r>
              <a:rPr lang="en-US" sz="3800" dirty="0"/>
              <a:t>And how many in 2018? </a:t>
            </a:r>
          </a:p>
          <a:p>
            <a:pPr marL="203200" indent="-203200">
              <a:buFont typeface="+mj-lt"/>
              <a:buAutoNum type="arabicPeriod"/>
            </a:pPr>
            <a:r>
              <a:rPr lang="en-US" sz="3800" dirty="0"/>
              <a:t>What does this tell you about consumption?</a:t>
            </a:r>
          </a:p>
        </p:txBody>
      </p:sp>
    </p:spTree>
    <p:extLst>
      <p:ext uri="{BB962C8B-B14F-4D97-AF65-F5344CB8AC3E}">
        <p14:creationId xmlns:p14="http://schemas.microsoft.com/office/powerpoint/2010/main" val="307888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152651"/>
            <a:ext cx="3666818" cy="2446134"/>
          </a:xfrm>
          <a:prstGeom prst="rect">
            <a:avLst/>
          </a:prstGeom>
        </p:spPr>
      </p:pic>
      <p:sp>
        <p:nvSpPr>
          <p:cNvPr id="2" name="Title 1"/>
          <p:cNvSpPr>
            <a:spLocks noGrp="1"/>
          </p:cNvSpPr>
          <p:nvPr>
            <p:ph type="title"/>
          </p:nvPr>
        </p:nvSpPr>
        <p:spPr>
          <a:xfrm>
            <a:off x="204851" y="93912"/>
            <a:ext cx="8836825" cy="758428"/>
          </a:xfrm>
        </p:spPr>
        <p:txBody>
          <a:bodyPr>
            <a:normAutofit/>
          </a:bodyPr>
          <a:lstStyle/>
          <a:p>
            <a:r>
              <a:rPr lang="en-US" sz="3200" dirty="0"/>
              <a:t>FUTURE OPPORTUNITIES &amp; CHALLENGES</a:t>
            </a:r>
            <a:endParaRPr lang="en-AU" noProof="0" dirty="0"/>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15521" y="1082753"/>
            <a:ext cx="4351020" cy="3427131"/>
          </a:xfrm>
          <a:prstGeom prst="rect">
            <a:avLst/>
          </a:prstGeom>
        </p:spPr>
      </p:pic>
      <p:sp>
        <p:nvSpPr>
          <p:cNvPr id="5" name="TextBox 4"/>
          <p:cNvSpPr txBox="1"/>
          <p:nvPr/>
        </p:nvSpPr>
        <p:spPr>
          <a:xfrm rot="16200000">
            <a:off x="6980034" y="2585968"/>
            <a:ext cx="3630841" cy="492443"/>
          </a:xfrm>
          <a:prstGeom prst="rect">
            <a:avLst/>
          </a:prstGeom>
          <a:noFill/>
        </p:spPr>
        <p:txBody>
          <a:bodyPr wrap="none" rtlCol="0">
            <a:spAutoFit/>
          </a:bodyPr>
          <a:lstStyle/>
          <a:p>
            <a:r>
              <a:rPr lang="en-US" sz="1300" dirty="0">
                <a:hlinkClick r:id="rId5"/>
              </a:rPr>
              <a:t>Source:  FAO (2020) </a:t>
            </a:r>
          </a:p>
          <a:p>
            <a:r>
              <a:rPr lang="en-US" sz="1300" dirty="0">
                <a:hlinkClick r:id="rId5"/>
              </a:rPr>
              <a:t>The State of World Fisheries and Aquaculture 2020</a:t>
            </a:r>
            <a:endParaRPr lang="en-US" sz="1300" dirty="0"/>
          </a:p>
        </p:txBody>
      </p:sp>
      <p:sp>
        <p:nvSpPr>
          <p:cNvPr id="7" name="Content Placeholder 2"/>
          <p:cNvSpPr txBox="1">
            <a:spLocks/>
          </p:cNvSpPr>
          <p:nvPr/>
        </p:nvSpPr>
        <p:spPr>
          <a:xfrm>
            <a:off x="204851" y="1138707"/>
            <a:ext cx="3195662" cy="1566393"/>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4200" b="1" dirty="0">
                <a:solidFill>
                  <a:srgbClr val="00B194"/>
                </a:solidFill>
                <a:latin typeface="Arial Narrow"/>
                <a:cs typeface="Arial Narrow"/>
              </a:rPr>
              <a:t>KŌRERORERO / DISCUSSION</a:t>
            </a:r>
            <a:endParaRPr lang="en-AU" sz="4200" b="1" dirty="0">
              <a:solidFill>
                <a:srgbClr val="175EAA"/>
              </a:solidFill>
              <a:latin typeface="Arial Narrow"/>
              <a:cs typeface="Arial Narrow"/>
            </a:endParaRPr>
          </a:p>
          <a:p>
            <a:pPr marL="0" indent="0">
              <a:buNone/>
            </a:pPr>
            <a:r>
              <a:rPr lang="en-AU" sz="3800" dirty="0">
                <a:solidFill>
                  <a:srgbClr val="005DAA"/>
                </a:solidFill>
              </a:rPr>
              <a:t>Challenge: </a:t>
            </a:r>
            <a:r>
              <a:rPr lang="en-AU" sz="3800" dirty="0"/>
              <a:t>About a third of all fish stocks are still being overfished (MSC, 2020)</a:t>
            </a:r>
            <a:endParaRPr lang="en-US" sz="3800" dirty="0"/>
          </a:p>
        </p:txBody>
      </p:sp>
      <p:sp>
        <p:nvSpPr>
          <p:cNvPr id="8" name="Content Placeholder 2"/>
          <p:cNvSpPr txBox="1">
            <a:spLocks/>
          </p:cNvSpPr>
          <p:nvPr/>
        </p:nvSpPr>
        <p:spPr>
          <a:xfrm>
            <a:off x="214464" y="2265701"/>
            <a:ext cx="3195662" cy="2318409"/>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700" dirty="0"/>
          </a:p>
          <a:p>
            <a:pPr marL="0" indent="0">
              <a:buFont typeface="Arial"/>
              <a:buNone/>
            </a:pPr>
            <a:r>
              <a:rPr lang="en-AU" sz="4200" b="1" dirty="0">
                <a:solidFill>
                  <a:srgbClr val="00B6DE"/>
                </a:solidFill>
                <a:latin typeface="Arial Narrow"/>
                <a:cs typeface="Arial Narrow"/>
              </a:rPr>
              <a:t>HE PĀTAI / CONSIDER THIS</a:t>
            </a:r>
          </a:p>
          <a:p>
            <a:pPr marL="107950" indent="-107950">
              <a:buFont typeface="+mj-lt"/>
              <a:buAutoNum type="arabicPeriod"/>
            </a:pPr>
            <a:r>
              <a:rPr lang="en-US" sz="3800" dirty="0"/>
              <a:t> How has the percentage of (1) under fished, and (2) over fished, stocks changed over time?</a:t>
            </a:r>
          </a:p>
          <a:p>
            <a:pPr marL="107950" indent="-107950">
              <a:buFont typeface="+mj-lt"/>
              <a:buAutoNum type="arabicPeriod"/>
            </a:pPr>
            <a:r>
              <a:rPr lang="en-US" sz="3800" dirty="0"/>
              <a:t> What does this tell you about global fish stocks?</a:t>
            </a:r>
          </a:p>
        </p:txBody>
      </p:sp>
    </p:spTree>
    <p:extLst>
      <p:ext uri="{BB962C8B-B14F-4D97-AF65-F5344CB8AC3E}">
        <p14:creationId xmlns:p14="http://schemas.microsoft.com/office/powerpoint/2010/main" val="263487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lue_YellowSquar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9339" y="2580964"/>
            <a:ext cx="4710746" cy="2079936"/>
          </a:xfrm>
          <a:prstGeom prst="rect">
            <a:avLst/>
          </a:prstGeom>
        </p:spPr>
      </p:pic>
      <p:pic>
        <p:nvPicPr>
          <p:cNvPr id="9" name="Picture 8" descr="Blue_YellowSquar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80964"/>
            <a:ext cx="4319339" cy="2079936"/>
          </a:xfrm>
          <a:prstGeom prst="rect">
            <a:avLst/>
          </a:prstGeom>
        </p:spPr>
      </p:pic>
      <p:sp>
        <p:nvSpPr>
          <p:cNvPr id="2" name="Title 1"/>
          <p:cNvSpPr>
            <a:spLocks noGrp="1"/>
          </p:cNvSpPr>
          <p:nvPr>
            <p:ph type="title"/>
          </p:nvPr>
        </p:nvSpPr>
        <p:spPr>
          <a:xfrm>
            <a:off x="272835" y="93912"/>
            <a:ext cx="8757249" cy="758428"/>
          </a:xfrm>
        </p:spPr>
        <p:txBody>
          <a:bodyPr>
            <a:normAutofit/>
          </a:bodyPr>
          <a:lstStyle/>
          <a:p>
            <a:r>
              <a:rPr lang="en-US" sz="3200" dirty="0"/>
              <a:t>FUTURE OPPORTUNITIES &amp; CHALLENGES</a:t>
            </a:r>
            <a:endParaRPr lang="en-AU" noProof="0" dirty="0"/>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47674" y="1002026"/>
            <a:ext cx="4751715" cy="1646112"/>
          </a:xfrm>
          <a:prstGeom prst="rect">
            <a:avLst/>
          </a:prstGeom>
        </p:spPr>
      </p:pic>
      <p:sp>
        <p:nvSpPr>
          <p:cNvPr id="5" name="TextBox 4"/>
          <p:cNvSpPr txBox="1"/>
          <p:nvPr/>
        </p:nvSpPr>
        <p:spPr>
          <a:xfrm rot="16200000">
            <a:off x="8180950" y="1685088"/>
            <a:ext cx="1633712" cy="292388"/>
          </a:xfrm>
          <a:prstGeom prst="rect">
            <a:avLst/>
          </a:prstGeom>
          <a:noFill/>
        </p:spPr>
        <p:txBody>
          <a:bodyPr wrap="none" rtlCol="0">
            <a:spAutoFit/>
          </a:bodyPr>
          <a:lstStyle/>
          <a:p>
            <a:r>
              <a:rPr lang="en-US" sz="1300" dirty="0">
                <a:hlinkClick r:id="rId5"/>
              </a:rPr>
              <a:t>Source:  FAO in Hakei </a:t>
            </a:r>
            <a:endParaRPr lang="en-US" sz="1300" dirty="0">
              <a:hlinkClick r:id="rId6"/>
            </a:endParaRPr>
          </a:p>
        </p:txBody>
      </p:sp>
      <p:sp>
        <p:nvSpPr>
          <p:cNvPr id="7" name="Content Placeholder 2"/>
          <p:cNvSpPr txBox="1">
            <a:spLocks/>
          </p:cNvSpPr>
          <p:nvPr/>
        </p:nvSpPr>
        <p:spPr>
          <a:xfrm>
            <a:off x="272835" y="1135852"/>
            <a:ext cx="4046504" cy="1988348"/>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4200" b="1" dirty="0">
                <a:solidFill>
                  <a:srgbClr val="00B194"/>
                </a:solidFill>
                <a:latin typeface="Arial Narrow"/>
                <a:cs typeface="Arial Narrow"/>
              </a:rPr>
              <a:t>KŌRERORERO / DISCUSSION</a:t>
            </a:r>
            <a:endParaRPr lang="en-AU" sz="4200" b="1" dirty="0">
              <a:solidFill>
                <a:srgbClr val="175EAA"/>
              </a:solidFill>
              <a:latin typeface="Arial Narrow"/>
              <a:cs typeface="Arial Narrow"/>
            </a:endParaRPr>
          </a:p>
          <a:p>
            <a:pPr marL="0" indent="0">
              <a:buNone/>
            </a:pPr>
            <a:r>
              <a:rPr lang="en-AU" sz="3800" dirty="0">
                <a:solidFill>
                  <a:srgbClr val="005DAA"/>
                </a:solidFill>
              </a:rPr>
              <a:t>Challenge: </a:t>
            </a:r>
            <a:r>
              <a:rPr lang="en-AU" sz="3800" dirty="0"/>
              <a:t>About 35% of the global harvest is lost or wasted every year</a:t>
            </a:r>
          </a:p>
          <a:p>
            <a:pPr marL="0" indent="0">
              <a:buNone/>
            </a:pPr>
            <a:endParaRPr lang="en-AU" sz="1100" dirty="0"/>
          </a:p>
          <a:p>
            <a:pPr marL="0" indent="0">
              <a:buNone/>
            </a:pPr>
            <a:r>
              <a:rPr lang="en-AU" sz="3800" dirty="0"/>
              <a:t>Our global food system discards 46 million tonnes of fish each year!</a:t>
            </a:r>
          </a:p>
        </p:txBody>
      </p:sp>
      <p:sp>
        <p:nvSpPr>
          <p:cNvPr id="8" name="Rectangle 7"/>
          <p:cNvSpPr/>
          <p:nvPr/>
        </p:nvSpPr>
        <p:spPr>
          <a:xfrm>
            <a:off x="4147675" y="2892878"/>
            <a:ext cx="4578944" cy="1614288"/>
          </a:xfrm>
          <a:prstGeom prst="rect">
            <a:avLst/>
          </a:prstGeom>
        </p:spPr>
        <p:txBody>
          <a:bodyPr wrap="square">
            <a:spAutoFit/>
          </a:bodyPr>
          <a:lstStyle/>
          <a:p>
            <a:pPr algn="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en-US" sz="2000" dirty="0"/>
          </a:p>
          <a:p>
            <a:pPr algn="r">
              <a:lnSpc>
                <a:spcPct val="110000"/>
              </a:lnSpc>
            </a:pPr>
            <a:r>
              <a:rPr lang="x-none" dirty="0">
                <a:latin typeface="Arial"/>
                <a:cs typeface="Arial"/>
              </a:rPr>
              <a:t>Create a bar graph showing global food loss and waste</a:t>
            </a:r>
            <a:r>
              <a:rPr lang="x-none" dirty="0"/>
              <a:t> (from chart above)</a:t>
            </a:r>
          </a:p>
          <a:p>
            <a:pPr algn="r">
              <a:lnSpc>
                <a:spcPct val="110000"/>
              </a:lnSpc>
            </a:pPr>
            <a:r>
              <a:rPr lang="x-none" dirty="0">
                <a:latin typeface="Arial"/>
                <a:cs typeface="Arial"/>
              </a:rPr>
              <a:t>Which graph (pie or bar) shows the information best and why?</a:t>
            </a:r>
          </a:p>
        </p:txBody>
      </p:sp>
      <p:sp>
        <p:nvSpPr>
          <p:cNvPr id="10" name="Content Placeholder 2"/>
          <p:cNvSpPr txBox="1">
            <a:spLocks/>
          </p:cNvSpPr>
          <p:nvPr/>
        </p:nvSpPr>
        <p:spPr>
          <a:xfrm>
            <a:off x="272835" y="2956378"/>
            <a:ext cx="3874839" cy="1614288"/>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3600" b="1" dirty="0">
                <a:solidFill>
                  <a:srgbClr val="00B6DE"/>
                </a:solidFill>
                <a:latin typeface="Arial Narrow"/>
                <a:cs typeface="Arial Narrow"/>
              </a:rPr>
              <a:t>HE PĀTAI / CONSIDER THIS</a:t>
            </a:r>
          </a:p>
          <a:p>
            <a:pPr marL="244475" indent="-244475">
              <a:buFont typeface="+mj-lt"/>
              <a:buAutoNum type="arabicPeriod"/>
            </a:pPr>
            <a:r>
              <a:rPr lang="en-US" sz="3300" dirty="0"/>
              <a:t>Why is so much seafood wasted?</a:t>
            </a:r>
          </a:p>
          <a:p>
            <a:pPr marL="244475" indent="-244475">
              <a:buFont typeface="+mj-lt"/>
              <a:buAutoNum type="arabicPeriod"/>
            </a:pPr>
            <a:r>
              <a:rPr lang="en-US" sz="3300" dirty="0"/>
              <a:t>Can you guess if it is the poorer or richer countries who waste the most?</a:t>
            </a:r>
          </a:p>
          <a:p>
            <a:endParaRPr lang="en-AU" sz="2900" dirty="0"/>
          </a:p>
          <a:p>
            <a:endParaRPr lang="en-AU" sz="2300" dirty="0"/>
          </a:p>
        </p:txBody>
      </p:sp>
    </p:spTree>
    <p:extLst>
      <p:ext uri="{BB962C8B-B14F-4D97-AF65-F5344CB8AC3E}">
        <p14:creationId xmlns:p14="http://schemas.microsoft.com/office/powerpoint/2010/main" val="343620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56034" y="584200"/>
            <a:ext cx="4985642" cy="4236919"/>
          </a:xfrm>
          <a:prstGeom prst="rect">
            <a:avLst/>
          </a:prstGeom>
        </p:spPr>
      </p:pic>
      <p:sp>
        <p:nvSpPr>
          <p:cNvPr id="2" name="Title 1"/>
          <p:cNvSpPr>
            <a:spLocks noGrp="1"/>
          </p:cNvSpPr>
          <p:nvPr>
            <p:ph type="title"/>
          </p:nvPr>
        </p:nvSpPr>
        <p:spPr>
          <a:xfrm>
            <a:off x="204851" y="93912"/>
            <a:ext cx="8939149" cy="758428"/>
          </a:xfrm>
        </p:spPr>
        <p:txBody>
          <a:bodyPr>
            <a:normAutofit/>
          </a:bodyPr>
          <a:lstStyle/>
          <a:p>
            <a:r>
              <a:rPr lang="en-US" sz="3200" dirty="0"/>
              <a:t>FUTURE OPPORTUNITIES &amp; CHALLENGES</a:t>
            </a:r>
            <a:endParaRPr lang="en-AU" sz="2400" noProof="0" dirty="0"/>
          </a:p>
        </p:txBody>
      </p:sp>
      <p:sp>
        <p:nvSpPr>
          <p:cNvPr id="3" name="Content Placeholder 2"/>
          <p:cNvSpPr>
            <a:spLocks noGrp="1"/>
          </p:cNvSpPr>
          <p:nvPr>
            <p:ph idx="1"/>
          </p:nvPr>
        </p:nvSpPr>
        <p:spPr>
          <a:xfrm>
            <a:off x="204851" y="1198212"/>
            <a:ext cx="3851183" cy="2643537"/>
          </a:xfrm>
        </p:spPr>
        <p:txBody>
          <a:bodyPr>
            <a:normAutofit fontScale="25000" lnSpcReduction="20000"/>
          </a:bodyPr>
          <a:lstStyle/>
          <a:p>
            <a:pPr marL="0" indent="0">
              <a:buNone/>
            </a:pPr>
            <a:r>
              <a:rPr lang="en-AU" sz="6200" b="1" dirty="0">
                <a:solidFill>
                  <a:srgbClr val="00B194"/>
                </a:solidFill>
                <a:latin typeface="Arial Narrow"/>
                <a:cs typeface="Arial Narrow"/>
              </a:rPr>
              <a:t>KŌRERORERO / DISCUSSION</a:t>
            </a:r>
            <a:endParaRPr lang="en-AU" sz="6200" b="1" dirty="0">
              <a:solidFill>
                <a:srgbClr val="175EAA"/>
              </a:solidFill>
              <a:latin typeface="Arial Narrow"/>
              <a:cs typeface="Arial Narrow"/>
            </a:endParaRPr>
          </a:p>
          <a:p>
            <a:pPr marL="0" indent="0">
              <a:lnSpc>
                <a:spcPct val="132000"/>
              </a:lnSpc>
              <a:buNone/>
            </a:pPr>
            <a:r>
              <a:rPr lang="en-AU" sz="5500" dirty="0"/>
              <a:t>A common solution suggested for global supply &amp; demand challenges is sustainable development </a:t>
            </a:r>
          </a:p>
          <a:p>
            <a:pPr marL="0" indent="0">
              <a:lnSpc>
                <a:spcPct val="132000"/>
              </a:lnSpc>
              <a:buNone/>
            </a:pPr>
            <a:r>
              <a:rPr lang="en-AU" sz="5500" dirty="0">
                <a:solidFill>
                  <a:srgbClr val="005DAA"/>
                </a:solidFill>
              </a:rPr>
              <a:t>‘Development that meets the needs of the present without compromising the ability of future generations to meet their own needs’</a:t>
            </a:r>
          </a:p>
        </p:txBody>
      </p:sp>
      <p:sp>
        <p:nvSpPr>
          <p:cNvPr id="7" name="Content Placeholder 2"/>
          <p:cNvSpPr txBox="1">
            <a:spLocks/>
          </p:cNvSpPr>
          <p:nvPr/>
        </p:nvSpPr>
        <p:spPr>
          <a:xfrm>
            <a:off x="4270376" y="1139517"/>
            <a:ext cx="4429124" cy="3580002"/>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x-none" sz="8000" b="1" dirty="0">
                <a:solidFill>
                  <a:srgbClr val="175EAA"/>
                </a:solidFill>
                <a:latin typeface="Arial Narrow"/>
                <a:cs typeface="Arial Narrow"/>
              </a:rPr>
              <a:t>MAHI / ACTIVIT</a:t>
            </a:r>
            <a:r>
              <a:rPr lang="en-AU" sz="8000" b="1" dirty="0">
                <a:solidFill>
                  <a:srgbClr val="175EAA"/>
                </a:solidFill>
                <a:latin typeface="Arial Narrow"/>
                <a:cs typeface="Arial Narrow"/>
              </a:rPr>
              <a:t>Y</a:t>
            </a:r>
            <a:endParaRPr lang="en-US" sz="8000" dirty="0">
              <a:latin typeface="Arial Narrow"/>
              <a:cs typeface="Arial Narrow"/>
            </a:endParaRPr>
          </a:p>
          <a:p>
            <a:pPr marL="0" indent="0" algn="r">
              <a:lnSpc>
                <a:spcPct val="132000"/>
              </a:lnSpc>
              <a:buNone/>
            </a:pPr>
            <a:r>
              <a:rPr lang="en-US" sz="7200" dirty="0"/>
              <a:t>Place yourself along a continuum (line) with strongly agree at one end &amp; strongly disagree at the other based on your belief around the following statement: </a:t>
            </a:r>
            <a:r>
              <a:rPr lang="en-US" sz="7200" dirty="0">
                <a:solidFill>
                  <a:srgbClr val="005DAA"/>
                </a:solidFill>
              </a:rPr>
              <a:t>“Human needs and requirements are more important than the protection of the environment. Resources (including seafood) should be fully exploited for human development.”</a:t>
            </a:r>
          </a:p>
        </p:txBody>
      </p:sp>
      <p:sp>
        <p:nvSpPr>
          <p:cNvPr id="9" name="TextBox 8"/>
          <p:cNvSpPr txBox="1"/>
          <p:nvPr/>
        </p:nvSpPr>
        <p:spPr>
          <a:xfrm>
            <a:off x="365125" y="3902910"/>
            <a:ext cx="1058010" cy="584776"/>
          </a:xfrm>
          <a:prstGeom prst="rect">
            <a:avLst/>
          </a:prstGeom>
          <a:noFill/>
        </p:spPr>
        <p:txBody>
          <a:bodyPr wrap="square" rtlCol="0">
            <a:spAutoFit/>
          </a:bodyPr>
          <a:lstStyle/>
          <a:p>
            <a:pPr algn="r"/>
            <a:r>
              <a:rPr lang="en-US" sz="1600" dirty="0">
                <a:solidFill>
                  <a:srgbClr val="00B194"/>
                </a:solidFill>
                <a:latin typeface="Arial"/>
                <a:cs typeface="Arial"/>
              </a:rPr>
              <a:t>Strongly agree</a:t>
            </a:r>
          </a:p>
        </p:txBody>
      </p:sp>
      <p:sp>
        <p:nvSpPr>
          <p:cNvPr id="10" name="TextBox 9"/>
          <p:cNvSpPr txBox="1"/>
          <p:nvPr/>
        </p:nvSpPr>
        <p:spPr>
          <a:xfrm>
            <a:off x="3412178" y="3877910"/>
            <a:ext cx="1113248" cy="584776"/>
          </a:xfrm>
          <a:prstGeom prst="rect">
            <a:avLst/>
          </a:prstGeom>
          <a:noFill/>
        </p:spPr>
        <p:txBody>
          <a:bodyPr wrap="square" rtlCol="0">
            <a:spAutoFit/>
          </a:bodyPr>
          <a:lstStyle/>
          <a:p>
            <a:r>
              <a:rPr lang="en-US" sz="1600" dirty="0">
                <a:solidFill>
                  <a:srgbClr val="00B194"/>
                </a:solidFill>
                <a:latin typeface="Arial"/>
                <a:cs typeface="Arial"/>
              </a:rPr>
              <a:t>Strongly disagree</a:t>
            </a:r>
          </a:p>
        </p:txBody>
      </p:sp>
      <p:sp>
        <p:nvSpPr>
          <p:cNvPr id="12" name="Up-Down Arrow 11"/>
          <p:cNvSpPr/>
          <p:nvPr/>
        </p:nvSpPr>
        <p:spPr>
          <a:xfrm rot="16200000">
            <a:off x="2041463" y="3256463"/>
            <a:ext cx="737461" cy="1815368"/>
          </a:xfrm>
          <a:prstGeom prst="upDownArrow">
            <a:avLst/>
          </a:prstGeom>
          <a:solidFill>
            <a:srgbClr val="00B1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32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49800" y="790894"/>
            <a:ext cx="4394200" cy="4045542"/>
          </a:xfrm>
          <a:prstGeom prst="rect">
            <a:avLst/>
          </a:prstGeom>
        </p:spPr>
      </p:pic>
      <p:pic>
        <p:nvPicPr>
          <p:cNvPr id="11" name="Picture 10"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970" y="549493"/>
            <a:ext cx="4910767" cy="4314607"/>
          </a:xfrm>
          <a:prstGeom prst="rect">
            <a:avLst/>
          </a:prstGeom>
        </p:spPr>
      </p:pic>
      <p:sp>
        <p:nvSpPr>
          <p:cNvPr id="2" name="Title 1"/>
          <p:cNvSpPr>
            <a:spLocks noGrp="1"/>
          </p:cNvSpPr>
          <p:nvPr>
            <p:ph type="title"/>
          </p:nvPr>
        </p:nvSpPr>
        <p:spPr>
          <a:xfrm>
            <a:off x="245820" y="32466"/>
            <a:ext cx="8784264" cy="758428"/>
          </a:xfrm>
        </p:spPr>
        <p:txBody>
          <a:bodyPr>
            <a:normAutofit/>
          </a:bodyPr>
          <a:lstStyle/>
          <a:p>
            <a:r>
              <a:rPr lang="en-US" sz="3200" dirty="0"/>
              <a:t>FUTURE OPPORTUNITIES &amp; CHALLENGES</a:t>
            </a:r>
            <a:endParaRPr lang="en-AU" noProof="0" dirty="0"/>
          </a:p>
        </p:txBody>
      </p:sp>
      <p:sp>
        <p:nvSpPr>
          <p:cNvPr id="7" name="Content Placeholder 2"/>
          <p:cNvSpPr txBox="1">
            <a:spLocks/>
          </p:cNvSpPr>
          <p:nvPr/>
        </p:nvSpPr>
        <p:spPr>
          <a:xfrm>
            <a:off x="245819" y="2281909"/>
            <a:ext cx="4527189" cy="2554527"/>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600" b="1" dirty="0">
                <a:solidFill>
                  <a:srgbClr val="00B6DE"/>
                </a:solidFill>
                <a:latin typeface="Arial Narrow"/>
                <a:cs typeface="Arial Narrow"/>
              </a:rPr>
              <a:t>HE PĀTAI / CONSIDER THIS</a:t>
            </a:r>
          </a:p>
          <a:p>
            <a:pPr marL="0" indent="0">
              <a:buNone/>
            </a:pPr>
            <a:r>
              <a:rPr lang="en-US" sz="2300" dirty="0"/>
              <a:t>We have a global seafood industry where:</a:t>
            </a:r>
          </a:p>
          <a:p>
            <a:pPr marL="666750" lvl="1" indent="-266700"/>
            <a:r>
              <a:rPr lang="en-US" sz="2300" dirty="0"/>
              <a:t>Consumption is high</a:t>
            </a:r>
          </a:p>
          <a:p>
            <a:pPr marL="666750" lvl="1" indent="-266700"/>
            <a:r>
              <a:rPr lang="en-US" sz="2300" dirty="0"/>
              <a:t>Production is high</a:t>
            </a:r>
          </a:p>
          <a:p>
            <a:pPr marL="666750" lvl="1" indent="-266700"/>
            <a:r>
              <a:rPr lang="en-US" sz="2300" dirty="0"/>
              <a:t>Waste is high</a:t>
            </a:r>
          </a:p>
          <a:p>
            <a:pPr marL="666750" lvl="1" indent="-266700"/>
            <a:r>
              <a:rPr lang="en-US" sz="2300" dirty="0"/>
              <a:t>Almost a third of fish stocks are overfished</a:t>
            </a:r>
          </a:p>
          <a:p>
            <a:pPr marL="266700" indent="-266700"/>
            <a:endParaRPr lang="en-AU" sz="3600" dirty="0">
              <a:solidFill>
                <a:srgbClr val="005DAA"/>
              </a:solidFill>
            </a:endParaRPr>
          </a:p>
          <a:p>
            <a:pPr marL="266700" indent="-266700"/>
            <a:endParaRPr lang="en-US" sz="3300" dirty="0"/>
          </a:p>
          <a:p>
            <a:pPr marL="266700" indent="-266700"/>
            <a:endParaRPr lang="en-US" sz="3300" dirty="0"/>
          </a:p>
          <a:p>
            <a:pPr marL="266700" indent="-266700"/>
            <a:endParaRPr lang="en-US" sz="3300" dirty="0"/>
          </a:p>
          <a:p>
            <a:endParaRPr lang="en-AU" sz="2900" dirty="0"/>
          </a:p>
          <a:p>
            <a:endParaRPr lang="en-AU" sz="2300" dirty="0"/>
          </a:p>
        </p:txBody>
      </p:sp>
      <p:sp>
        <p:nvSpPr>
          <p:cNvPr id="8" name="Rectangle 7"/>
          <p:cNvSpPr/>
          <p:nvPr/>
        </p:nvSpPr>
        <p:spPr>
          <a:xfrm>
            <a:off x="4951738" y="1385137"/>
            <a:ext cx="3893981" cy="3336299"/>
          </a:xfrm>
          <a:prstGeom prst="rect">
            <a:avLst/>
          </a:prstGeom>
        </p:spPr>
        <p:txBody>
          <a:bodyPr wrap="square">
            <a:spAutoFit/>
          </a:bodyPr>
          <a:lstStyle/>
          <a:p>
            <a:pPr algn="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en-US" sz="2000" dirty="0"/>
          </a:p>
          <a:p>
            <a:pPr algn="r">
              <a:lnSpc>
                <a:spcPct val="120000"/>
              </a:lnSpc>
            </a:pPr>
            <a:r>
              <a:rPr lang="en-US" dirty="0">
                <a:latin typeface="Arial"/>
                <a:cs typeface="Arial"/>
              </a:rPr>
              <a:t>I</a:t>
            </a:r>
            <a:r>
              <a:rPr lang="x-none" dirty="0">
                <a:latin typeface="Arial"/>
                <a:cs typeface="Arial"/>
              </a:rPr>
              <a:t>n groups discuss t</a:t>
            </a:r>
            <a:r>
              <a:rPr lang="en-US" dirty="0">
                <a:latin typeface="Arial"/>
                <a:cs typeface="Arial"/>
              </a:rPr>
              <a:t>he</a:t>
            </a:r>
            <a:r>
              <a:rPr lang="x-none" dirty="0">
                <a:latin typeface="Arial"/>
                <a:cs typeface="Arial"/>
              </a:rPr>
              <a:t> sustainability of the global fishing industry.</a:t>
            </a:r>
          </a:p>
          <a:p>
            <a:pPr algn="r">
              <a:lnSpc>
                <a:spcPct val="120000"/>
              </a:lnSpc>
            </a:pPr>
            <a:r>
              <a:rPr lang="x-none" dirty="0">
                <a:solidFill>
                  <a:srgbClr val="005DAA"/>
                </a:solidFill>
                <a:latin typeface="Arial"/>
                <a:cs typeface="Arial"/>
              </a:rPr>
              <a:t>Does the global fishing industry </a:t>
            </a:r>
            <a:r>
              <a:rPr lang="en-US" dirty="0">
                <a:solidFill>
                  <a:srgbClr val="005DAA"/>
                </a:solidFill>
                <a:latin typeface="Arial"/>
                <a:cs typeface="Arial"/>
              </a:rPr>
              <a:t>meet the needs of the present without compromising the ability of future generations to meet their own needs?</a:t>
            </a:r>
          </a:p>
          <a:p>
            <a:pPr algn="r">
              <a:lnSpc>
                <a:spcPct val="120000"/>
              </a:lnSpc>
            </a:pPr>
            <a:r>
              <a:rPr lang="en-US" dirty="0">
                <a:latin typeface="Arial"/>
                <a:cs typeface="Arial"/>
              </a:rPr>
              <a:t>Justify your answer: Why? Why not?</a:t>
            </a:r>
            <a:r>
              <a:rPr lang="x-none" dirty="0">
                <a:latin typeface="Arial"/>
                <a:cs typeface="Arial"/>
              </a:rPr>
              <a:t> </a:t>
            </a:r>
          </a:p>
          <a:p>
            <a:pPr algn="r"/>
            <a:r>
              <a:rPr lang="x-none" dirty="0">
                <a:latin typeface="Arial"/>
                <a:cs typeface="Arial"/>
              </a:rPr>
              <a:t> </a:t>
            </a: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43251">
            <a:off x="2951581" y="851310"/>
            <a:ext cx="2022063" cy="15927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9594" y="819789"/>
            <a:ext cx="1837413" cy="1280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04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11600" y="587593"/>
            <a:ext cx="5232400" cy="4213007"/>
          </a:xfrm>
          <a:prstGeom prst="rect">
            <a:avLst/>
          </a:prstGeom>
        </p:spPr>
      </p:pic>
      <p:pic>
        <p:nvPicPr>
          <p:cNvPr id="11" name="Picture 10"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638393"/>
            <a:ext cx="4095750" cy="4213007"/>
          </a:xfrm>
          <a:prstGeom prst="rect">
            <a:avLst/>
          </a:prstGeom>
        </p:spPr>
      </p:pic>
      <p:sp>
        <p:nvSpPr>
          <p:cNvPr id="2" name="Title 1"/>
          <p:cNvSpPr>
            <a:spLocks noGrp="1"/>
          </p:cNvSpPr>
          <p:nvPr>
            <p:ph type="title"/>
          </p:nvPr>
        </p:nvSpPr>
        <p:spPr>
          <a:xfrm>
            <a:off x="131520" y="95966"/>
            <a:ext cx="7424980" cy="758428"/>
          </a:xfrm>
        </p:spPr>
        <p:txBody>
          <a:bodyPr>
            <a:normAutofit fontScale="90000"/>
          </a:bodyPr>
          <a:lstStyle/>
          <a:p>
            <a:r>
              <a:rPr lang="en-US" sz="3600" dirty="0"/>
              <a:t>FUTURE OPPORTUNITIES &amp; CHALLENGES</a:t>
            </a:r>
            <a:endParaRPr lang="en-AU" noProof="0" dirty="0"/>
          </a:p>
        </p:txBody>
      </p:sp>
      <p:sp>
        <p:nvSpPr>
          <p:cNvPr id="7" name="Content Placeholder 2"/>
          <p:cNvSpPr txBox="1">
            <a:spLocks/>
          </p:cNvSpPr>
          <p:nvPr/>
        </p:nvSpPr>
        <p:spPr>
          <a:xfrm>
            <a:off x="4286251" y="981276"/>
            <a:ext cx="4616450" cy="3603424"/>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40000"/>
              </a:lnSpc>
              <a:buNone/>
            </a:pPr>
            <a:r>
              <a:rPr lang="en-AU" sz="2900" b="1" dirty="0">
                <a:solidFill>
                  <a:srgbClr val="00B6DE"/>
                </a:solidFill>
                <a:latin typeface="Arial Narrow"/>
                <a:cs typeface="Arial Narrow"/>
              </a:rPr>
              <a:t>HE PĀTAI / CONSIDER THIS</a:t>
            </a:r>
          </a:p>
          <a:p>
            <a:pPr>
              <a:lnSpc>
                <a:spcPct val="140000"/>
              </a:lnSpc>
            </a:pPr>
            <a:r>
              <a:rPr lang="en-US" sz="2600" dirty="0"/>
              <a:t>Current demand creates challenges and opportunities for the future</a:t>
            </a:r>
          </a:p>
          <a:p>
            <a:pPr>
              <a:lnSpc>
                <a:spcPct val="140000"/>
              </a:lnSpc>
            </a:pPr>
            <a:r>
              <a:rPr lang="en-US" sz="2600" dirty="0"/>
              <a:t>Is lab grown fish a potential solution? Why / Why not? </a:t>
            </a:r>
          </a:p>
          <a:p>
            <a:pPr marL="0" indent="0">
              <a:lnSpc>
                <a:spcPct val="140000"/>
              </a:lnSpc>
              <a:buNone/>
            </a:pPr>
            <a:r>
              <a:rPr lang="x-none" sz="2900" b="1" dirty="0">
                <a:solidFill>
                  <a:srgbClr val="175EAA"/>
                </a:solidFill>
                <a:latin typeface="Arial Narrow"/>
                <a:cs typeface="Arial Narrow"/>
              </a:rPr>
              <a:t>MAHI / ACTIVIT</a:t>
            </a:r>
            <a:r>
              <a:rPr lang="en-AU" sz="2900" b="1" dirty="0">
                <a:solidFill>
                  <a:srgbClr val="175EAA"/>
                </a:solidFill>
                <a:latin typeface="Arial Narrow"/>
                <a:cs typeface="Arial Narrow"/>
              </a:rPr>
              <a:t>Y</a:t>
            </a:r>
            <a:endParaRPr lang="en-US" sz="2900" dirty="0"/>
          </a:p>
          <a:p>
            <a:pPr>
              <a:lnSpc>
                <a:spcPct val="140000"/>
              </a:lnSpc>
            </a:pPr>
            <a:r>
              <a:rPr lang="x-none" sz="2600" dirty="0"/>
              <a:t>If global demand for seafood continues to grow </a:t>
            </a:r>
            <a:r>
              <a:rPr lang="mr-IN" sz="2600" dirty="0"/>
              <a:t>–</a:t>
            </a:r>
            <a:r>
              <a:rPr lang="x-none" sz="2600" dirty="0"/>
              <a:t> how can demand be met in a way that is sustainable for the sea? </a:t>
            </a:r>
            <a:endParaRPr lang="en-AU" sz="3600" dirty="0">
              <a:solidFill>
                <a:srgbClr val="005DAA"/>
              </a:solidFill>
            </a:endParaRPr>
          </a:p>
          <a:p>
            <a:pPr marL="266700" indent="-266700"/>
            <a:endParaRPr lang="en-US" sz="3300" dirty="0"/>
          </a:p>
          <a:p>
            <a:pPr marL="266700" indent="-266700"/>
            <a:endParaRPr lang="en-US" sz="3300" dirty="0"/>
          </a:p>
          <a:p>
            <a:pPr marL="266700" indent="-266700"/>
            <a:endParaRPr lang="en-US" sz="3300" dirty="0"/>
          </a:p>
          <a:p>
            <a:endParaRPr lang="en-AU" sz="2900" dirty="0"/>
          </a:p>
          <a:p>
            <a:endParaRPr lang="en-AU" sz="2300" dirty="0"/>
          </a:p>
        </p:txBody>
      </p:sp>
      <p:sp>
        <p:nvSpPr>
          <p:cNvPr id="12" name="Content Placeholder 1"/>
          <p:cNvSpPr>
            <a:spLocks noGrp="1"/>
          </p:cNvSpPr>
          <p:nvPr>
            <p:ph sz="half" idx="1"/>
          </p:nvPr>
        </p:nvSpPr>
        <p:spPr>
          <a:xfrm>
            <a:off x="118821" y="3297575"/>
            <a:ext cx="4167430" cy="1187946"/>
          </a:xfrm>
        </p:spPr>
        <p:txBody>
          <a:bodyPr>
            <a:normAutofit fontScale="92500" lnSpcReduction="10000"/>
          </a:bodyPr>
          <a:lstStyle/>
          <a:p>
            <a:pPr marL="0" indent="0" algn="ctr">
              <a:buNone/>
            </a:pPr>
            <a:r>
              <a:rPr lang="en-AU" sz="2400" b="1" dirty="0">
                <a:solidFill>
                  <a:srgbClr val="002E6C"/>
                </a:solidFill>
                <a:latin typeface="Arial Narrow"/>
                <a:cs typeface="Arial Narrow"/>
              </a:rPr>
              <a:t>MĀTAKI TĒNEI / WATCH THIS</a:t>
            </a:r>
          </a:p>
          <a:p>
            <a:pPr marL="0" indent="0" algn="ctr">
              <a:lnSpc>
                <a:spcPct val="130000"/>
              </a:lnSpc>
              <a:buNone/>
            </a:pPr>
            <a:r>
              <a:rPr lang="en-AU" sz="1800" dirty="0"/>
              <a:t>Will </a:t>
            </a:r>
            <a:r>
              <a:rPr lang="en-AU" sz="1800" dirty="0">
                <a:hlinkClick r:id="rId4"/>
              </a:rPr>
              <a:t>lab grown fish </a:t>
            </a:r>
            <a:r>
              <a:rPr lang="en-AU" sz="1800" dirty="0"/>
              <a:t>save oceans?</a:t>
            </a:r>
          </a:p>
          <a:p>
            <a:pPr marL="0" indent="0" algn="ctr">
              <a:lnSpc>
                <a:spcPct val="130000"/>
              </a:lnSpc>
              <a:buNone/>
            </a:pPr>
            <a:r>
              <a:rPr lang="en-AU" sz="1800" dirty="0"/>
              <a:t>[6:21]</a:t>
            </a:r>
          </a:p>
        </p:txBody>
      </p:sp>
      <p:pic>
        <p:nvPicPr>
          <p:cNvPr id="3" name="Picture 2" descr="Screen Shot 2020-09-22 at 2.26.12 PM.png">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5088" y="1356719"/>
            <a:ext cx="3233728" cy="1797483"/>
          </a:xfrm>
          <a:prstGeom prst="rect">
            <a:avLst/>
          </a:prstGeom>
        </p:spPr>
      </p:pic>
      <p:sp>
        <p:nvSpPr>
          <p:cNvPr id="13" name="Rectangle 12"/>
          <p:cNvSpPr/>
          <p:nvPr/>
        </p:nvSpPr>
        <p:spPr>
          <a:xfrm rot="1355423">
            <a:off x="6483435" y="108662"/>
            <a:ext cx="3224595" cy="5126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0000"/>
                </a:solidFill>
                <a:latin typeface="Local Brewery Five"/>
                <a:cs typeface="Local Brewery Five"/>
              </a:rPr>
              <a:t>       Experts ONLY!</a:t>
            </a:r>
          </a:p>
        </p:txBody>
      </p:sp>
    </p:spTree>
    <p:extLst>
      <p:ext uri="{BB962C8B-B14F-4D97-AF65-F5344CB8AC3E}">
        <p14:creationId xmlns:p14="http://schemas.microsoft.com/office/powerpoint/2010/main" val="214810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62756" y="1079500"/>
            <a:ext cx="5358593" cy="3349625"/>
          </a:xfrm>
        </p:spPr>
        <p:txBody>
          <a:bodyPr>
            <a:normAutofit fontScale="40000" lnSpcReduction="20000"/>
          </a:bodyPr>
          <a:lstStyle/>
          <a:p>
            <a:pPr marL="0" indent="0">
              <a:lnSpc>
                <a:spcPct val="132000"/>
              </a:lnSpc>
              <a:spcBef>
                <a:spcPts val="300"/>
              </a:spcBef>
              <a:spcAft>
                <a:spcPts val="300"/>
              </a:spcAft>
              <a:buNone/>
            </a:pPr>
            <a:r>
              <a:rPr lang="en-AU" sz="6200" b="1" dirty="0">
                <a:solidFill>
                  <a:srgbClr val="00B6DE"/>
                </a:solidFill>
                <a:latin typeface="Arial Narrow"/>
                <a:cs typeface="Arial Narrow"/>
              </a:rPr>
              <a:t>HE PĀTAI / CONSIDER THIS</a:t>
            </a:r>
          </a:p>
          <a:p>
            <a:pPr marL="0" indent="0">
              <a:lnSpc>
                <a:spcPct val="132000"/>
              </a:lnSpc>
              <a:spcBef>
                <a:spcPts val="300"/>
              </a:spcBef>
              <a:spcAft>
                <a:spcPts val="300"/>
              </a:spcAft>
              <a:buNone/>
            </a:pPr>
            <a:r>
              <a:rPr lang="x-none" sz="5500" dirty="0"/>
              <a:t>What do we mean by each of the following words:</a:t>
            </a:r>
          </a:p>
          <a:p>
            <a:pPr>
              <a:lnSpc>
                <a:spcPct val="132000"/>
              </a:lnSpc>
              <a:spcBef>
                <a:spcPts val="300"/>
              </a:spcBef>
              <a:spcAft>
                <a:spcPts val="300"/>
              </a:spcAft>
            </a:pPr>
            <a:r>
              <a:rPr lang="x-none" sz="5500" dirty="0"/>
              <a:t>Innovative</a:t>
            </a:r>
          </a:p>
          <a:p>
            <a:pPr>
              <a:lnSpc>
                <a:spcPct val="132000"/>
              </a:lnSpc>
              <a:spcBef>
                <a:spcPts val="300"/>
              </a:spcBef>
              <a:spcAft>
                <a:spcPts val="300"/>
              </a:spcAft>
            </a:pPr>
            <a:r>
              <a:rPr lang="x-none" sz="5500" dirty="0"/>
              <a:t>Enterprising</a:t>
            </a:r>
          </a:p>
          <a:p>
            <a:pPr>
              <a:lnSpc>
                <a:spcPct val="132000"/>
              </a:lnSpc>
              <a:spcBef>
                <a:spcPts val="300"/>
              </a:spcBef>
              <a:spcAft>
                <a:spcPts val="300"/>
              </a:spcAft>
            </a:pPr>
            <a:r>
              <a:rPr lang="x-none" sz="5500" dirty="0"/>
              <a:t>Exploration</a:t>
            </a:r>
          </a:p>
          <a:p>
            <a:pPr marL="0" indent="0" algn="ctr">
              <a:lnSpc>
                <a:spcPct val="132000"/>
              </a:lnSpc>
              <a:spcBef>
                <a:spcPts val="300"/>
              </a:spcBef>
              <a:spcAft>
                <a:spcPts val="300"/>
              </a:spcAft>
              <a:buNone/>
            </a:pPr>
            <a:r>
              <a:rPr lang="x-none" sz="5500" i="1" dirty="0">
                <a:solidFill>
                  <a:srgbClr val="005DAA"/>
                </a:solidFill>
              </a:rPr>
              <a:t>[click for answers]</a:t>
            </a:r>
          </a:p>
          <a:p>
            <a:pPr marL="0" indent="0" algn="ctr">
              <a:lnSpc>
                <a:spcPct val="132000"/>
              </a:lnSpc>
              <a:spcBef>
                <a:spcPts val="300"/>
              </a:spcBef>
              <a:spcAft>
                <a:spcPts val="300"/>
              </a:spcAft>
              <a:buNone/>
            </a:pPr>
            <a:endParaRPr lang="en-AU" sz="3800" dirty="0">
              <a:latin typeface="Arial"/>
              <a:cs typeface="Arial"/>
            </a:endParaRPr>
          </a:p>
          <a:p>
            <a:pPr marL="265113" indent="-265113">
              <a:lnSpc>
                <a:spcPct val="132000"/>
              </a:lnSpc>
              <a:spcBef>
                <a:spcPts val="300"/>
              </a:spcBef>
              <a:spcAft>
                <a:spcPts val="300"/>
              </a:spcAft>
            </a:pPr>
            <a:endParaRPr lang="x-none" sz="1300" dirty="0">
              <a:latin typeface="Arial"/>
              <a:cs typeface="Arial"/>
            </a:endParaRPr>
          </a:p>
          <a:p>
            <a:endParaRPr lang="en-US" dirty="0">
              <a:latin typeface="Arial"/>
              <a:cs typeface="Arial"/>
            </a:endParaRPr>
          </a:p>
        </p:txBody>
      </p:sp>
      <p:sp>
        <p:nvSpPr>
          <p:cNvPr id="19" name="Title 1"/>
          <p:cNvSpPr txBox="1">
            <a:spLocks/>
          </p:cNvSpPr>
          <p:nvPr/>
        </p:nvSpPr>
        <p:spPr>
          <a:xfrm>
            <a:off x="134157" y="-91665"/>
            <a:ext cx="8907911"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a:latin typeface="Arial Narrow"/>
                <a:cs typeface="Arial Narrow"/>
              </a:rPr>
              <a:t>EXPLORATION, INNOVATION &amp; ENTERPRISE</a:t>
            </a:r>
          </a:p>
          <a:p>
            <a:r>
              <a:rPr lang="en-US" sz="1700" dirty="0">
                <a:latin typeface="Arial Narrow"/>
                <a:cs typeface="Arial Narrow"/>
              </a:rPr>
              <a:t>Focus Question: What role do enterprise, innovation &amp; exploration play in </a:t>
            </a:r>
          </a:p>
          <a:p>
            <a:r>
              <a:rPr lang="en-US" sz="1700" dirty="0">
                <a:latin typeface="Arial Narrow"/>
                <a:cs typeface="Arial Narrow"/>
              </a:rPr>
              <a:t>growing fishing businesses?</a:t>
            </a:r>
          </a:p>
        </p:txBody>
      </p:sp>
      <p:pic>
        <p:nvPicPr>
          <p:cNvPr id="12" name="Picture 11" descr="Blue_Seabre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5040" y="2425685"/>
            <a:ext cx="1595843" cy="1355922"/>
          </a:xfrm>
          <a:prstGeom prst="rect">
            <a:avLst/>
          </a:prstGeom>
        </p:spPr>
      </p:pic>
      <p:sp>
        <p:nvSpPr>
          <p:cNvPr id="13" name="Rectangular Callout 12"/>
          <p:cNvSpPr/>
          <p:nvPr/>
        </p:nvSpPr>
        <p:spPr>
          <a:xfrm>
            <a:off x="5800724" y="1222375"/>
            <a:ext cx="2971750" cy="3206750"/>
          </a:xfrm>
          <a:prstGeom prst="wedgeRectCallout">
            <a:avLst>
              <a:gd name="adj1" fmla="val -91725"/>
              <a:gd name="adj2" fmla="val 1303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5DAA"/>
                </a:solidFill>
              </a:rPr>
              <a:t>Innovative: </a:t>
            </a:r>
            <a:r>
              <a:rPr lang="en-US" dirty="0">
                <a:solidFill>
                  <a:srgbClr val="005DAA"/>
                </a:solidFill>
              </a:rPr>
              <a:t>introducing new ideas; original and creative in thinking</a:t>
            </a:r>
          </a:p>
          <a:p>
            <a:pPr algn="ctr"/>
            <a:endParaRPr lang="en-US" dirty="0">
              <a:solidFill>
                <a:srgbClr val="005DAA"/>
              </a:solidFill>
            </a:endParaRPr>
          </a:p>
          <a:p>
            <a:pPr algn="ctr"/>
            <a:r>
              <a:rPr lang="en-US" b="1" dirty="0">
                <a:solidFill>
                  <a:srgbClr val="005DAA"/>
                </a:solidFill>
              </a:rPr>
              <a:t>Enterprising</a:t>
            </a:r>
            <a:r>
              <a:rPr lang="en-US" dirty="0">
                <a:solidFill>
                  <a:srgbClr val="005DAA"/>
                </a:solidFill>
              </a:rPr>
              <a:t>: having or showing initiative and resourcefulness </a:t>
            </a:r>
          </a:p>
          <a:p>
            <a:pPr algn="ctr"/>
            <a:endParaRPr lang="en-US" dirty="0">
              <a:solidFill>
                <a:srgbClr val="005DAA"/>
              </a:solidFill>
            </a:endParaRPr>
          </a:p>
          <a:p>
            <a:pPr algn="ctr"/>
            <a:r>
              <a:rPr lang="en-US" b="1" dirty="0">
                <a:solidFill>
                  <a:srgbClr val="005DAA"/>
                </a:solidFill>
              </a:rPr>
              <a:t>Exploration</a:t>
            </a:r>
            <a:r>
              <a:rPr lang="en-US" dirty="0">
                <a:solidFill>
                  <a:srgbClr val="005DAA"/>
                </a:solidFill>
              </a:rPr>
              <a:t>: action of exploring an unfamiliar area</a:t>
            </a:r>
          </a:p>
          <a:p>
            <a:pPr algn="ctr"/>
            <a:endParaRPr lang="en-US" dirty="0">
              <a:solidFill>
                <a:srgbClr val="005DAA"/>
              </a:solidFill>
            </a:endParaRPr>
          </a:p>
        </p:txBody>
      </p:sp>
    </p:spTree>
    <p:extLst>
      <p:ext uri="{BB962C8B-B14F-4D97-AF65-F5344CB8AC3E}">
        <p14:creationId xmlns:p14="http://schemas.microsoft.com/office/powerpoint/2010/main" val="32804344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Scale>
                                      <p:cBhvr>
                                        <p:cTn id="4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3"/>
                                        </p:tgtEl>
                                        <p:attrNameLst>
                                          <p:attrName>ppt_x</p:attrName>
                                          <p:attrName>ppt_y</p:attrName>
                                        </p:attrNameLst>
                                      </p:cBhvr>
                                    </p:animMotion>
                                    <p:animEffect transition="in" filter="fade">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4157" y="940822"/>
            <a:ext cx="4234644" cy="3777096"/>
          </a:xfrm>
          <a:prstGeom prst="rect">
            <a:avLst/>
          </a:prstGeom>
        </p:spPr>
      </p:pic>
      <p:pic>
        <p:nvPicPr>
          <p:cNvPr id="10" name="Picture 9"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10100" y="1008463"/>
            <a:ext cx="4690398" cy="3709455"/>
          </a:xfrm>
          <a:prstGeom prst="rect">
            <a:avLst/>
          </a:prstGeom>
        </p:spPr>
      </p:pic>
      <p:sp>
        <p:nvSpPr>
          <p:cNvPr id="6" name="Content Placeholder 5"/>
          <p:cNvSpPr>
            <a:spLocks noGrp="1"/>
          </p:cNvSpPr>
          <p:nvPr>
            <p:ph sz="half" idx="1"/>
          </p:nvPr>
        </p:nvSpPr>
        <p:spPr>
          <a:xfrm>
            <a:off x="411183" y="1058636"/>
            <a:ext cx="4148117" cy="3805464"/>
          </a:xfrm>
        </p:spPr>
        <p:txBody>
          <a:bodyPr>
            <a:normAutofit fontScale="40000" lnSpcReduction="20000"/>
          </a:bodyPr>
          <a:lstStyle/>
          <a:p>
            <a:pPr marL="0" indent="0">
              <a:lnSpc>
                <a:spcPct val="132000"/>
              </a:lnSpc>
              <a:spcBef>
                <a:spcPts val="300"/>
              </a:spcBef>
              <a:spcAft>
                <a:spcPts val="300"/>
              </a:spcAft>
              <a:buNone/>
            </a:pPr>
            <a:r>
              <a:rPr lang="en-AU" sz="5000" b="1" dirty="0">
                <a:solidFill>
                  <a:srgbClr val="00B194"/>
                </a:solidFill>
                <a:latin typeface="Arial Narrow"/>
                <a:cs typeface="Arial Narrow"/>
              </a:rPr>
              <a:t>KŌRERORERO / DISCUSSION</a:t>
            </a:r>
            <a:endParaRPr lang="en-AU" sz="5000" b="1" dirty="0">
              <a:solidFill>
                <a:srgbClr val="175EAA"/>
              </a:solidFill>
              <a:latin typeface="Arial Narrow"/>
              <a:cs typeface="Arial Narrow"/>
            </a:endParaRPr>
          </a:p>
          <a:p>
            <a:pPr>
              <a:lnSpc>
                <a:spcPct val="132000"/>
              </a:lnSpc>
              <a:spcBef>
                <a:spcPts val="300"/>
              </a:spcBef>
              <a:spcAft>
                <a:spcPts val="300"/>
              </a:spcAft>
            </a:pPr>
            <a:r>
              <a:rPr lang="x-none" sz="4500" dirty="0">
                <a:latin typeface="Arial"/>
                <a:cs typeface="Arial"/>
              </a:rPr>
              <a:t>Aotearoa New Zealand is often seen as an innovative &amp; enterprising world leader in fisheries</a:t>
            </a:r>
          </a:p>
          <a:p>
            <a:pPr marL="0" indent="0">
              <a:spcAft>
                <a:spcPts val="300"/>
              </a:spcAft>
              <a:buNone/>
            </a:pPr>
            <a:r>
              <a:rPr lang="en-AU" sz="5000" b="1" dirty="0">
                <a:solidFill>
                  <a:srgbClr val="00B6DE"/>
                </a:solidFill>
                <a:latin typeface="Arial Narrow"/>
                <a:cs typeface="Arial Narrow"/>
              </a:rPr>
              <a:t>HE PĀTAI / CONSIDER THIS</a:t>
            </a:r>
          </a:p>
          <a:p>
            <a:pPr>
              <a:lnSpc>
                <a:spcPct val="132000"/>
              </a:lnSpc>
              <a:spcBef>
                <a:spcPts val="300"/>
              </a:spcBef>
              <a:spcAft>
                <a:spcPts val="300"/>
              </a:spcAft>
            </a:pPr>
            <a:r>
              <a:rPr lang="en-AU" sz="4500" dirty="0">
                <a:solidFill>
                  <a:srgbClr val="000000"/>
                </a:solidFill>
              </a:rPr>
              <a:t>What are some examples of exploration, innovation and enterprise </a:t>
            </a:r>
            <a:r>
              <a:rPr lang="x-none" sz="4500" dirty="0">
                <a:solidFill>
                  <a:srgbClr val="000000"/>
                </a:solidFill>
              </a:rPr>
              <a:t>evident in fishing in Aotearoa?</a:t>
            </a:r>
            <a:endParaRPr lang="x-none" sz="1300" dirty="0">
              <a:latin typeface="Arial"/>
              <a:cs typeface="Arial"/>
            </a:endParaRPr>
          </a:p>
          <a:p>
            <a:endParaRPr lang="en-US" dirty="0">
              <a:latin typeface="Arial"/>
              <a:cs typeface="Arial"/>
            </a:endParaRPr>
          </a:p>
        </p:txBody>
      </p:sp>
      <p:pic>
        <p:nvPicPr>
          <p:cNvPr id="4" name="Content Placeholder 3">
            <a:hlinkClick r:id="rId4"/>
          </p:cNvPr>
          <p:cNvPicPr>
            <a:picLocks noGrp="1" noChangeAspect="1"/>
          </p:cNvPicPr>
          <p:nvPr>
            <p:ph sz="half" idx="2"/>
          </p:nvPr>
        </p:nvPicPr>
        <p:blipFill rotWithShape="1">
          <a:blip r:embed="rId5" cstate="screen">
            <a:extLst>
              <a:ext uri="{28A0092B-C50C-407E-A947-70E740481C1C}">
                <a14:useLocalDpi xmlns:a14="http://schemas.microsoft.com/office/drawing/2010/main"/>
              </a:ext>
            </a:extLst>
          </a:blip>
          <a:srcRect t="-8033" b="-6343"/>
          <a:stretch/>
        </p:blipFill>
        <p:spPr>
          <a:xfrm rot="312850">
            <a:off x="5162753" y="725170"/>
            <a:ext cx="3356128" cy="1921855"/>
          </a:xfrm>
        </p:spPr>
      </p:pic>
      <p:sp>
        <p:nvSpPr>
          <p:cNvPr id="19" name="Title 1"/>
          <p:cNvSpPr txBox="1">
            <a:spLocks/>
          </p:cNvSpPr>
          <p:nvPr/>
        </p:nvSpPr>
        <p:spPr>
          <a:xfrm>
            <a:off x="134157" y="-91665"/>
            <a:ext cx="8907911"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a:latin typeface="Arial Narrow"/>
                <a:cs typeface="Arial Narrow"/>
              </a:rPr>
              <a:t>EXPLORATION, INNOVATION &amp; ENTERPRISE</a:t>
            </a:r>
          </a:p>
        </p:txBody>
      </p:sp>
      <p:sp>
        <p:nvSpPr>
          <p:cNvPr id="11" name="Content Placeholder 5"/>
          <p:cNvSpPr txBox="1">
            <a:spLocks/>
          </p:cNvSpPr>
          <p:nvPr/>
        </p:nvSpPr>
        <p:spPr>
          <a:xfrm>
            <a:off x="5082368" y="2589173"/>
            <a:ext cx="3744132" cy="1922370"/>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65113" indent="-265113">
              <a:lnSpc>
                <a:spcPct val="132000"/>
              </a:lnSpc>
              <a:spcBef>
                <a:spcPts val="300"/>
              </a:spcBef>
              <a:spcAft>
                <a:spcPts val="300"/>
              </a:spcAft>
            </a:pPr>
            <a:endParaRPr lang="x-none" sz="1300" dirty="0"/>
          </a:p>
          <a:p>
            <a:pPr marL="0" indent="0" algn="ctr">
              <a:buFont typeface="Arial"/>
              <a:buNone/>
            </a:pPr>
            <a:r>
              <a:rPr lang="en-AU" sz="4600" b="1" dirty="0">
                <a:solidFill>
                  <a:srgbClr val="002E6C"/>
                </a:solidFill>
                <a:latin typeface="Arial Narrow"/>
                <a:cs typeface="Arial Narrow"/>
              </a:rPr>
              <a:t>MĀTAKI TĒNEI / WATCH THIS</a:t>
            </a:r>
          </a:p>
          <a:p>
            <a:pPr marL="0" indent="0" algn="ctr">
              <a:lnSpc>
                <a:spcPct val="132000"/>
              </a:lnSpc>
              <a:spcBef>
                <a:spcPts val="300"/>
              </a:spcBef>
              <a:spcAft>
                <a:spcPts val="300"/>
              </a:spcAft>
              <a:buFont typeface="Arial"/>
              <a:buNone/>
            </a:pPr>
            <a:r>
              <a:rPr lang="x-none" sz="3800" dirty="0"/>
              <a:t>Film [15:42] </a:t>
            </a:r>
            <a:r>
              <a:rPr lang="en-AU" sz="3800" dirty="0"/>
              <a:t>illustrating how the the rest of the world views </a:t>
            </a:r>
            <a:r>
              <a:rPr lang="x-none" sz="3800" dirty="0">
                <a:hlinkClick r:id="rId4"/>
              </a:rPr>
              <a:t>sustainable fishing in Aotearoa New Z</a:t>
            </a:r>
            <a:r>
              <a:rPr lang="en-US" sz="3800" dirty="0">
                <a:hlinkClick r:id="rId4"/>
              </a:rPr>
              <a:t>e</a:t>
            </a:r>
            <a:r>
              <a:rPr lang="x-none" sz="3800" dirty="0">
                <a:hlinkClick r:id="rId4"/>
              </a:rPr>
              <a:t>aland</a:t>
            </a:r>
            <a:endParaRPr lang="en-IN" sz="3800" dirty="0"/>
          </a:p>
        </p:txBody>
      </p:sp>
    </p:spTree>
    <p:extLst>
      <p:ext uri="{BB962C8B-B14F-4D97-AF65-F5344CB8AC3E}">
        <p14:creationId xmlns:p14="http://schemas.microsoft.com/office/powerpoint/2010/main" val="10889979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dissolv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dissolv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dissolve">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dissolve">
                                      <p:cBhvr>
                                        <p:cTn id="30" dur="500"/>
                                        <p:tgtEl>
                                          <p:spTgt spid="11">
                                            <p:txEl>
                                              <p:pRg st="1" end="1"/>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ssolve">
                                      <p:cBhvr>
                                        <p:cTn id="33" dur="500"/>
                                        <p:tgtEl>
                                          <p:spTgt spid="4"/>
                                        </p:tgtEl>
                                      </p:cBhvr>
                                    </p:animEffect>
                                  </p:childTnLst>
                                </p:cTn>
                              </p:par>
                              <p:par>
                                <p:cTn id="34" presetID="9" presetClass="entr" presetSubtype="0" fill="hold" nodeType="withEffect">
                                  <p:stCondLst>
                                    <p:cond delay="0"/>
                                  </p:stCondLst>
                                  <p:childTnLst>
                                    <p:set>
                                      <p:cBhvr>
                                        <p:cTn id="35" dur="1" fill="hold">
                                          <p:stCondLst>
                                            <p:cond delay="0"/>
                                          </p:stCondLst>
                                        </p:cTn>
                                        <p:tgtEl>
                                          <p:spTgt spid="11">
                                            <p:txEl>
                                              <p:pRg st="2" end="2"/>
                                            </p:txEl>
                                          </p:spTgt>
                                        </p:tgtEl>
                                        <p:attrNameLst>
                                          <p:attrName>style.visibility</p:attrName>
                                        </p:attrNameLst>
                                      </p:cBhvr>
                                      <p:to>
                                        <p:strVal val="visible"/>
                                      </p:to>
                                    </p:set>
                                    <p:animEffect transition="in" filter="dissolve">
                                      <p:cBhvr>
                                        <p:cTn id="36" dur="500"/>
                                        <p:tgtEl>
                                          <p:spTgt spid="11">
                                            <p:txEl>
                                              <p:pRg st="2" end="2"/>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noProof="0"/>
              <a:t>HELPFUL STUFF FOR TEACHERS</a:t>
            </a:r>
          </a:p>
        </p:txBody>
      </p:sp>
      <p:sp>
        <p:nvSpPr>
          <p:cNvPr id="4" name="Content Placeholder 8"/>
          <p:cNvSpPr>
            <a:spLocks noGrp="1"/>
          </p:cNvSpPr>
          <p:nvPr>
            <p:ph sz="half" idx="1"/>
          </p:nvPr>
        </p:nvSpPr>
        <p:spPr>
          <a:xfrm>
            <a:off x="3215805" y="1006430"/>
            <a:ext cx="5891379" cy="3779094"/>
          </a:xfrm>
        </p:spPr>
        <p:txBody>
          <a:bodyPr>
            <a:noAutofit/>
          </a:bodyPr>
          <a:lstStyle/>
          <a:p>
            <a:pPr marL="265113" lvl="0" indent="-179388">
              <a:spcBef>
                <a:spcPts val="300"/>
              </a:spcBef>
              <a:spcAft>
                <a:spcPts val="300"/>
              </a:spcAft>
              <a:tabLst>
                <a:tab pos="169863" algn="l"/>
              </a:tabLst>
            </a:pPr>
            <a:r>
              <a:rPr lang="en-AU" sz="1800" b="1" noProof="0" dirty="0">
                <a:solidFill>
                  <a:srgbClr val="005DAA"/>
                </a:solidFill>
                <a:latin typeface="Arial"/>
                <a:cs typeface="Arial"/>
              </a:rPr>
              <a:t>Topic focus</a:t>
            </a:r>
            <a:r>
              <a:rPr lang="en-AU" sz="1800" noProof="0" dirty="0">
                <a:solidFill>
                  <a:srgbClr val="005DAA"/>
                </a:solidFill>
                <a:latin typeface="Arial"/>
                <a:cs typeface="Arial"/>
              </a:rPr>
              <a:t>: </a:t>
            </a:r>
            <a:r>
              <a:rPr lang="en-AU" sz="1800" noProof="0" dirty="0">
                <a:latin typeface="Arial"/>
                <a:cs typeface="Arial"/>
              </a:rPr>
              <a:t>Fishing history, technology &amp; innovation</a:t>
            </a:r>
            <a:endParaRPr lang="en-AU" sz="1800" dirty="0"/>
          </a:p>
          <a:p>
            <a:pPr marL="265113" lvl="0" indent="-179388">
              <a:spcBef>
                <a:spcPts val="300"/>
              </a:spcBef>
              <a:spcAft>
                <a:spcPts val="300"/>
              </a:spcAft>
              <a:tabLst>
                <a:tab pos="169863" algn="l"/>
              </a:tabLst>
            </a:pPr>
            <a:r>
              <a:rPr lang="en-IN" sz="1800" b="1" dirty="0">
                <a:solidFill>
                  <a:srgbClr val="005DAA"/>
                </a:solidFill>
              </a:rPr>
              <a:t>Curriculum Level</a:t>
            </a:r>
            <a:r>
              <a:rPr lang="en-IN" sz="1800" b="1" dirty="0"/>
              <a:t>: </a:t>
            </a:r>
            <a:r>
              <a:rPr lang="en-IN" sz="1800" dirty="0"/>
              <a:t>Level 3 - 5+ </a:t>
            </a:r>
          </a:p>
          <a:p>
            <a:pPr marL="265113" lvl="0" indent="-179388">
              <a:spcBef>
                <a:spcPts val="300"/>
              </a:spcBef>
              <a:spcAft>
                <a:spcPts val="300"/>
              </a:spcAft>
              <a:tabLst>
                <a:tab pos="169863" algn="l"/>
              </a:tabLst>
            </a:pPr>
            <a:r>
              <a:rPr lang="en-IN" sz="1800" b="1" dirty="0">
                <a:solidFill>
                  <a:srgbClr val="005DAA"/>
                </a:solidFill>
              </a:rPr>
              <a:t>Curriculum</a:t>
            </a:r>
            <a:r>
              <a:rPr lang="en-IN" sz="1800" b="1" dirty="0"/>
              <a:t>: </a:t>
            </a:r>
            <a:r>
              <a:rPr lang="en-IN" sz="1800" dirty="0"/>
              <a:t>Geography; Science; Social Science; Tikanga-ā-iwi; Pūtaiao; Hauora; Technology</a:t>
            </a:r>
            <a:endParaRPr lang="en-AU" sz="1800" dirty="0"/>
          </a:p>
          <a:p>
            <a:pPr marL="265113" lvl="0" indent="-179388">
              <a:spcBef>
                <a:spcPts val="300"/>
              </a:spcBef>
              <a:spcAft>
                <a:spcPts val="300"/>
              </a:spcAft>
              <a:tabLst>
                <a:tab pos="169863" algn="l"/>
              </a:tabLst>
            </a:pPr>
            <a:r>
              <a:rPr lang="en-AU" sz="1800" b="1" dirty="0">
                <a:solidFill>
                  <a:srgbClr val="005DAA"/>
                </a:solidFill>
              </a:rPr>
              <a:t>Key competencies</a:t>
            </a:r>
            <a:r>
              <a:rPr lang="en-IN" sz="1800" dirty="0">
                <a:solidFill>
                  <a:srgbClr val="005DAA"/>
                </a:solidFill>
              </a:rPr>
              <a:t>: </a:t>
            </a:r>
            <a:r>
              <a:rPr lang="en-AU" sz="1800" dirty="0"/>
              <a:t>Thinking; Managing Self; Relating to others</a:t>
            </a:r>
            <a:endParaRPr lang="en-IN" sz="1800" dirty="0"/>
          </a:p>
          <a:p>
            <a:pPr marL="265113" indent="-179388">
              <a:spcBef>
                <a:spcPts val="300"/>
              </a:spcBef>
              <a:spcAft>
                <a:spcPts val="300"/>
              </a:spcAft>
              <a:tabLst>
                <a:tab pos="185738" algn="l"/>
              </a:tabLst>
            </a:pPr>
            <a:r>
              <a:rPr lang="en-AU" sz="1800" b="1" dirty="0">
                <a:solidFill>
                  <a:srgbClr val="005DAA"/>
                </a:solidFill>
              </a:rPr>
              <a:t>Planning</a:t>
            </a:r>
            <a:r>
              <a:rPr lang="en-AU" sz="1800" dirty="0">
                <a:solidFill>
                  <a:srgbClr val="005DAA"/>
                </a:solidFill>
              </a:rPr>
              <a:t>: </a:t>
            </a:r>
            <a:r>
              <a:rPr lang="en-AU" sz="1800" dirty="0"/>
              <a:t>See also </a:t>
            </a:r>
            <a:r>
              <a:rPr lang="en-AU" sz="1800" dirty="0">
                <a:solidFill>
                  <a:srgbClr val="005DAA"/>
                </a:solidFill>
              </a:rPr>
              <a:t>History of Fishing, Technology &amp; Innovation</a:t>
            </a:r>
            <a:r>
              <a:rPr lang="en-AU" sz="1800" dirty="0"/>
              <a:t> </a:t>
            </a:r>
            <a:r>
              <a:rPr lang="en-AU" sz="1800" dirty="0">
                <a:solidFill>
                  <a:srgbClr val="005DAA"/>
                </a:solidFill>
              </a:rPr>
              <a:t>Planner</a:t>
            </a:r>
            <a:r>
              <a:rPr lang="en-AU" sz="1800" dirty="0"/>
              <a:t> and </a:t>
            </a:r>
            <a:r>
              <a:rPr lang="en-IN" sz="1800" dirty="0"/>
              <a:t>teacher notes below slides</a:t>
            </a:r>
          </a:p>
          <a:p>
            <a:pPr marL="265113" indent="-179388">
              <a:spcBef>
                <a:spcPts val="300"/>
              </a:spcBef>
              <a:spcAft>
                <a:spcPts val="300"/>
              </a:spcAft>
              <a:tabLst>
                <a:tab pos="185738" algn="l"/>
              </a:tabLst>
            </a:pPr>
            <a:r>
              <a:rPr lang="en-IN" sz="1800" b="1" dirty="0">
                <a:solidFill>
                  <a:srgbClr val="005DAA"/>
                </a:solidFill>
              </a:rPr>
              <a:t>Extending learning</a:t>
            </a:r>
            <a:r>
              <a:rPr lang="en-IN" sz="1800" dirty="0"/>
              <a:t>: See Topic Outlines and slides labelled </a:t>
            </a:r>
            <a:r>
              <a:rPr lang="en-IN" sz="1800" dirty="0">
                <a:solidFill>
                  <a:srgbClr val="FF0000"/>
                </a:solidFill>
              </a:rPr>
              <a:t>expert</a:t>
            </a:r>
            <a:r>
              <a:rPr lang="en-IN" sz="1800" dirty="0"/>
              <a:t> [top right corner] </a:t>
            </a:r>
          </a:p>
          <a:p>
            <a:endParaRPr lang="en-IN" sz="1800" dirty="0"/>
          </a:p>
          <a:p>
            <a:pPr marL="265113" indent="-179388">
              <a:spcBef>
                <a:spcPts val="300"/>
              </a:spcBef>
              <a:spcAft>
                <a:spcPts val="300"/>
              </a:spcAft>
              <a:tabLst>
                <a:tab pos="169863" algn="l"/>
              </a:tabLst>
            </a:pPr>
            <a:endParaRPr lang="en-AU" sz="1800" noProof="0" dirty="0">
              <a:latin typeface="Arial"/>
              <a:cs typeface="Arial"/>
            </a:endParaRPr>
          </a:p>
        </p:txBody>
      </p:sp>
      <p:pic>
        <p:nvPicPr>
          <p:cNvPr id="11" name="Picture 10" descr="White_Hea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1029" y="-80232"/>
            <a:ext cx="1147125" cy="938557"/>
          </a:xfrm>
          <a:prstGeom prst="rect">
            <a:avLst/>
          </a:prstGeom>
        </p:spPr>
      </p:pic>
      <p:pic>
        <p:nvPicPr>
          <p:cNvPr id="12" name="Picture 11" descr="White_Hea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841562">
            <a:off x="7430719" y="189865"/>
            <a:ext cx="808858" cy="661793"/>
          </a:xfrm>
          <a:prstGeom prst="rect">
            <a:avLst/>
          </a:prstGeom>
        </p:spPr>
      </p:pic>
      <p:sp>
        <p:nvSpPr>
          <p:cNvPr id="13" name="Oval 12"/>
          <p:cNvSpPr/>
          <p:nvPr/>
        </p:nvSpPr>
        <p:spPr>
          <a:xfrm rot="343789">
            <a:off x="6544053" y="-5835"/>
            <a:ext cx="1544199" cy="1075925"/>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rot="343789">
            <a:off x="6478965" y="235432"/>
            <a:ext cx="1631720" cy="630942"/>
          </a:xfrm>
          <a:prstGeom prst="rect">
            <a:avLst/>
          </a:prstGeom>
          <a:noFill/>
        </p:spPr>
        <p:txBody>
          <a:bodyPr wrap="square" rtlCol="0">
            <a:spAutoFit/>
          </a:bodyPr>
          <a:lstStyle/>
          <a:p>
            <a:pPr algn="ctr"/>
            <a:r>
              <a:rPr lang="en-US" sz="1500" b="1" dirty="0">
                <a:solidFill>
                  <a:srgbClr val="175EAA"/>
                </a:solidFill>
                <a:latin typeface="Arial Narrow"/>
                <a:cs typeface="Arial Narrow"/>
              </a:rPr>
              <a:t>Target age range: </a:t>
            </a:r>
          </a:p>
          <a:p>
            <a:pPr algn="ctr"/>
            <a:r>
              <a:rPr lang="en-US" sz="2000" dirty="0">
                <a:latin typeface="Arial Narrow"/>
                <a:cs typeface="Arial Narrow"/>
              </a:rPr>
              <a:t>10</a:t>
            </a:r>
            <a:r>
              <a:rPr lang="mr-IN" sz="2000" dirty="0">
                <a:latin typeface="Arial Narrow"/>
                <a:cs typeface="Arial Narrow"/>
              </a:rPr>
              <a:t>–</a:t>
            </a:r>
            <a:r>
              <a:rPr lang="en-US" sz="2000" dirty="0">
                <a:latin typeface="Arial Narrow"/>
                <a:cs typeface="Arial Narrow"/>
              </a:rPr>
              <a:t>15 years</a:t>
            </a:r>
          </a:p>
        </p:txBody>
      </p:sp>
      <p:pic>
        <p:nvPicPr>
          <p:cNvPr id="15" name="Picture 14" descr="Blue_Seabre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412763" flipH="1">
            <a:off x="1056717" y="3327686"/>
            <a:ext cx="1906040" cy="1680772"/>
          </a:xfrm>
          <a:prstGeom prst="rect">
            <a:avLst/>
          </a:prstGeom>
        </p:spPr>
      </p:pic>
      <p:pic>
        <p:nvPicPr>
          <p:cNvPr id="16" name="Picture 15" descr="Blue_Splash3.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30144" y="3407834"/>
            <a:ext cx="893064" cy="792480"/>
          </a:xfrm>
          <a:prstGeom prst="rect">
            <a:avLst/>
          </a:prstGeom>
        </p:spPr>
      </p:pic>
      <p:pic>
        <p:nvPicPr>
          <p:cNvPr id="17" name="Picture 16" descr="Blue_Heart.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9277530">
            <a:off x="138684" y="3823644"/>
            <a:ext cx="637032" cy="521208"/>
          </a:xfrm>
          <a:prstGeom prst="rect">
            <a:avLst/>
          </a:prstGeom>
        </p:spPr>
      </p:pic>
      <p:pic>
        <p:nvPicPr>
          <p:cNvPr id="18" name="Picture 17" descr="Blue_Bubbles.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07667" y="1220171"/>
            <a:ext cx="1244954" cy="2902452"/>
          </a:xfrm>
          <a:prstGeom prst="rect">
            <a:avLst/>
          </a:prstGeom>
        </p:spPr>
      </p:pic>
      <p:sp>
        <p:nvSpPr>
          <p:cNvPr id="19" name="Rectangular Callout 18"/>
          <p:cNvSpPr/>
          <p:nvPr/>
        </p:nvSpPr>
        <p:spPr>
          <a:xfrm>
            <a:off x="213696" y="1061639"/>
            <a:ext cx="1865625" cy="2571574"/>
          </a:xfrm>
          <a:prstGeom prst="wedgeRectCallout">
            <a:avLst>
              <a:gd name="adj1" fmla="val -3739"/>
              <a:gd name="adj2" fmla="val 74423"/>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600" dirty="0">
                <a:solidFill>
                  <a:srgbClr val="175EAA"/>
                </a:solidFill>
                <a:latin typeface="Arial Narrow"/>
                <a:cs typeface="Arial Narrow"/>
              </a:rPr>
              <a:t>Welcome to OUR STORY!</a:t>
            </a:r>
          </a:p>
          <a:p>
            <a:pPr algn="ctr"/>
            <a:r>
              <a:rPr lang="en-US" sz="1600" dirty="0">
                <a:solidFill>
                  <a:srgbClr val="175EAA"/>
                </a:solidFill>
                <a:latin typeface="Arial Narrow"/>
                <a:cs typeface="Arial Narrow"/>
              </a:rPr>
              <a:t>In this topic we explore the history of fishing, technology &amp; innovation!</a:t>
            </a:r>
            <a:endParaRPr lang="en-US" sz="1900" b="1" dirty="0">
              <a:solidFill>
                <a:srgbClr val="175EAA"/>
              </a:solidFill>
              <a:latin typeface="Arial Narrow"/>
              <a:cs typeface="Arial Narrow"/>
            </a:endParaRPr>
          </a:p>
        </p:txBody>
      </p:sp>
    </p:spTree>
    <p:extLst>
      <p:ext uri="{BB962C8B-B14F-4D97-AF65-F5344CB8AC3E}">
        <p14:creationId xmlns:p14="http://schemas.microsoft.com/office/powerpoint/2010/main" val="2201990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a:ext>
            </a:extLst>
          </a:blip>
          <a:srcRect/>
          <a:stretch>
            <a:fillRect/>
          </a:stretch>
        </p:blipFill>
        <p:spPr bwMode="auto">
          <a:xfrm>
            <a:off x="190500" y="1008460"/>
            <a:ext cx="4508500" cy="3718405"/>
          </a:xfrm>
          <a:prstGeom prst="rect">
            <a:avLst/>
          </a:prstGeom>
          <a:noFill/>
          <a:ln>
            <a:noFill/>
          </a:ln>
        </p:spPr>
      </p:pic>
      <p:pic>
        <p:nvPicPr>
          <p:cNvPr id="14" name="Picture 13"/>
          <p:cNvPicPr/>
          <p:nvPr/>
        </p:nvPicPr>
        <p:blipFill>
          <a:blip r:embed="rId3">
            <a:extLst>
              <a:ext uri="{28A0092B-C50C-407E-A947-70E740481C1C}">
                <a14:useLocalDpi xmlns:a14="http://schemas.microsoft.com/office/drawing/2010/main"/>
              </a:ext>
            </a:extLst>
          </a:blip>
          <a:srcRect/>
          <a:stretch>
            <a:fillRect/>
          </a:stretch>
        </p:blipFill>
        <p:spPr bwMode="auto">
          <a:xfrm>
            <a:off x="4495800" y="1008460"/>
            <a:ext cx="4622135" cy="3414451"/>
          </a:xfrm>
          <a:prstGeom prst="rect">
            <a:avLst/>
          </a:prstGeom>
          <a:noFill/>
          <a:ln>
            <a:noFill/>
          </a:ln>
        </p:spPr>
      </p:pic>
      <p:sp>
        <p:nvSpPr>
          <p:cNvPr id="15" name="Content Placeholder 2"/>
          <p:cNvSpPr txBox="1">
            <a:spLocks noGrp="1"/>
          </p:cNvSpPr>
          <p:nvPr>
            <p:ph sz="half" idx="1"/>
          </p:nvPr>
        </p:nvSpPr>
        <p:spPr>
          <a:xfrm>
            <a:off x="495300" y="2962996"/>
            <a:ext cx="3924300" cy="1459916"/>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AU" sz="2000" b="1" dirty="0">
                <a:solidFill>
                  <a:srgbClr val="002E6C"/>
                </a:solidFill>
                <a:latin typeface="Arial Narrow"/>
                <a:cs typeface="Arial Narrow"/>
              </a:rPr>
              <a:t>MĀTAKI TĒNEI / WATCH THIS</a:t>
            </a:r>
          </a:p>
          <a:p>
            <a:pPr marL="0" indent="0" algn="ctr">
              <a:spcBef>
                <a:spcPts val="300"/>
              </a:spcBef>
              <a:spcAft>
                <a:spcPts val="300"/>
              </a:spcAft>
              <a:buNone/>
            </a:pPr>
            <a:r>
              <a:rPr lang="x-none" sz="1800" dirty="0">
                <a:latin typeface="Arial"/>
                <a:cs typeface="Arial"/>
              </a:rPr>
              <a:t>Watch this short film [0:56] from Seafood New Zelaand about </a:t>
            </a:r>
            <a:r>
              <a:rPr lang="x-none" sz="1800" dirty="0">
                <a:latin typeface="Arial"/>
                <a:cs typeface="Arial"/>
                <a:hlinkClick r:id="rId4"/>
              </a:rPr>
              <a:t>Innovation </a:t>
            </a:r>
            <a:r>
              <a:rPr lang="mr-IN" sz="1800" dirty="0">
                <a:latin typeface="Arial"/>
                <a:cs typeface="Arial"/>
                <a:hlinkClick r:id="rId4"/>
              </a:rPr>
              <a:t>–</a:t>
            </a:r>
            <a:r>
              <a:rPr lang="x-none" sz="1800" dirty="0">
                <a:latin typeface="Arial"/>
                <a:cs typeface="Arial"/>
                <a:hlinkClick r:id="rId4"/>
              </a:rPr>
              <a:t> We’re Fishing Smarter</a:t>
            </a:r>
            <a:endParaRPr lang="en-US" sz="1800" dirty="0">
              <a:latin typeface="Arial"/>
              <a:cs typeface="Arial"/>
            </a:endParaRPr>
          </a:p>
        </p:txBody>
      </p:sp>
      <p:pic>
        <p:nvPicPr>
          <p:cNvPr id="3" name="Picture 2" descr="Screenshot 2020-06-22 10.55.53.png">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9437" y="1256129"/>
            <a:ext cx="3346163" cy="1717355"/>
          </a:xfrm>
          <a:prstGeom prst="rect">
            <a:avLst/>
          </a:prstGeom>
        </p:spPr>
      </p:pic>
      <p:sp>
        <p:nvSpPr>
          <p:cNvPr id="4" name="Rectangle 3"/>
          <p:cNvSpPr/>
          <p:nvPr/>
        </p:nvSpPr>
        <p:spPr>
          <a:xfrm>
            <a:off x="4495801" y="1268829"/>
            <a:ext cx="4406898" cy="5493812"/>
          </a:xfrm>
          <a:prstGeom prst="rect">
            <a:avLst/>
          </a:prstGeom>
        </p:spPr>
        <p:txBody>
          <a:bodyPr wrap="square">
            <a:spAutoFit/>
          </a:bodyPr>
          <a:lstStyle/>
          <a:p>
            <a:pPr algn="ctr">
              <a:spcAft>
                <a:spcPts val="300"/>
              </a:spcAft>
            </a:pPr>
            <a:r>
              <a:rPr lang="en-AU" b="1" dirty="0">
                <a:solidFill>
                  <a:srgbClr val="00B6DE"/>
                </a:solidFill>
                <a:latin typeface="Arial Narrow"/>
                <a:cs typeface="Arial Narrow"/>
              </a:rPr>
              <a:t>HE PĀTAI / CONSIDER THIS</a:t>
            </a:r>
          </a:p>
          <a:p>
            <a:pPr marL="342900">
              <a:lnSpc>
                <a:spcPct val="110000"/>
              </a:lnSpc>
              <a:spcBef>
                <a:spcPts val="300"/>
              </a:spcBef>
              <a:spcAft>
                <a:spcPts val="300"/>
              </a:spcAft>
              <a:buFont typeface="+mj-lt"/>
              <a:buAutoNum type="arabicPeriod"/>
            </a:pPr>
            <a:r>
              <a:rPr lang="en-AU" sz="2000" dirty="0">
                <a:solidFill>
                  <a:srgbClr val="000000"/>
                </a:solidFill>
                <a:latin typeface="Arial"/>
                <a:cs typeface="Arial"/>
              </a:rPr>
              <a:t> What are commercial fishers doing to avoid catching seabirds?</a:t>
            </a:r>
          </a:p>
          <a:p>
            <a:pPr marL="342900">
              <a:lnSpc>
                <a:spcPct val="110000"/>
              </a:lnSpc>
              <a:spcBef>
                <a:spcPts val="300"/>
              </a:spcBef>
              <a:spcAft>
                <a:spcPts val="300"/>
              </a:spcAft>
              <a:buFont typeface="+mj-lt"/>
              <a:buAutoNum type="arabicPeriod"/>
            </a:pPr>
            <a:r>
              <a:rPr lang="en-AU" sz="2000" dirty="0">
                <a:solidFill>
                  <a:srgbClr val="000000"/>
                </a:solidFill>
                <a:latin typeface="Arial"/>
                <a:cs typeface="Arial"/>
              </a:rPr>
              <a:t> What new technology is helping commercial fishers to reduce their environmental impact?</a:t>
            </a:r>
          </a:p>
          <a:p>
            <a:pPr marL="342900">
              <a:lnSpc>
                <a:spcPct val="110000"/>
              </a:lnSpc>
              <a:spcBef>
                <a:spcPts val="300"/>
              </a:spcBef>
              <a:spcAft>
                <a:spcPts val="300"/>
              </a:spcAft>
              <a:buFont typeface="+mj-lt"/>
              <a:buAutoNum type="arabicPeriod"/>
            </a:pPr>
            <a:r>
              <a:rPr lang="en-AU" sz="2000" dirty="0">
                <a:solidFill>
                  <a:srgbClr val="000000"/>
                </a:solidFill>
                <a:latin typeface="Arial"/>
                <a:cs typeface="Arial"/>
              </a:rPr>
              <a:t> What is meant by “the changing culture of  the industry”?</a:t>
            </a:r>
          </a:p>
          <a:p>
            <a:pPr marL="285750" indent="-285750">
              <a:spcAft>
                <a:spcPts val="300"/>
              </a:spcAft>
              <a:buFont typeface="Arial"/>
              <a:buChar char="•"/>
            </a:pPr>
            <a:endParaRPr lang="en-AU" dirty="0">
              <a:solidFill>
                <a:srgbClr val="000000"/>
              </a:solidFill>
              <a:latin typeface="Arial Narrow"/>
              <a:cs typeface="Arial Narrow"/>
            </a:endParaRPr>
          </a:p>
          <a:p>
            <a:pPr>
              <a:spcAft>
                <a:spcPts val="300"/>
              </a:spcAft>
            </a:pPr>
            <a:endParaRPr lang="en-AU" b="1" dirty="0">
              <a:solidFill>
                <a:srgbClr val="00B6DE"/>
              </a:solidFill>
              <a:latin typeface="Arial Narrow"/>
              <a:cs typeface="Arial Narrow"/>
            </a:endParaRPr>
          </a:p>
          <a:p>
            <a:pPr>
              <a:spcAft>
                <a:spcPts val="300"/>
              </a:spcAft>
            </a:pPr>
            <a:endParaRPr lang="en-AU" b="1" dirty="0">
              <a:solidFill>
                <a:srgbClr val="00B6DE"/>
              </a:solidFill>
              <a:latin typeface="Arial Narrow"/>
              <a:cs typeface="Arial Narrow"/>
            </a:endParaRPr>
          </a:p>
          <a:p>
            <a:pPr>
              <a:spcAft>
                <a:spcPts val="300"/>
              </a:spcAft>
            </a:pPr>
            <a:endParaRPr lang="en-AU" b="1" dirty="0">
              <a:solidFill>
                <a:srgbClr val="00B6DE"/>
              </a:solidFill>
              <a:latin typeface="Arial Narrow"/>
              <a:cs typeface="Arial Narrow"/>
            </a:endParaRPr>
          </a:p>
          <a:p>
            <a:pPr>
              <a:spcAft>
                <a:spcPts val="300"/>
              </a:spcAft>
            </a:pPr>
            <a:endParaRPr lang="en-AU" b="1" dirty="0">
              <a:solidFill>
                <a:srgbClr val="00B6DE"/>
              </a:solidFill>
              <a:latin typeface="Arial Narrow"/>
              <a:cs typeface="Arial Narrow"/>
            </a:endParaRPr>
          </a:p>
          <a:p>
            <a:pPr>
              <a:spcAft>
                <a:spcPts val="300"/>
              </a:spcAft>
            </a:pPr>
            <a:endParaRPr lang="en-AU" b="1" dirty="0">
              <a:solidFill>
                <a:srgbClr val="00B6DE"/>
              </a:solidFill>
              <a:latin typeface="Arial Narrow"/>
              <a:cs typeface="Arial Narrow"/>
            </a:endParaRPr>
          </a:p>
          <a:p>
            <a:pPr>
              <a:spcAft>
                <a:spcPts val="300"/>
              </a:spcAft>
            </a:pPr>
            <a:endParaRPr lang="en-AU" b="1" dirty="0">
              <a:solidFill>
                <a:srgbClr val="00B6DE"/>
              </a:solidFill>
              <a:latin typeface="Arial Narrow"/>
              <a:cs typeface="Arial Narrow"/>
            </a:endParaRPr>
          </a:p>
          <a:p>
            <a:pPr>
              <a:spcAft>
                <a:spcPts val="300"/>
              </a:spcAft>
            </a:pPr>
            <a:endParaRPr lang="en-AU" b="1" dirty="0">
              <a:solidFill>
                <a:srgbClr val="00B6DE"/>
              </a:solidFill>
              <a:latin typeface="Arial Narrow"/>
              <a:cs typeface="Arial Narrow"/>
            </a:endParaRPr>
          </a:p>
        </p:txBody>
      </p:sp>
      <p:sp>
        <p:nvSpPr>
          <p:cNvPr id="16" name="Title 1"/>
          <p:cNvSpPr txBox="1">
            <a:spLocks/>
          </p:cNvSpPr>
          <p:nvPr/>
        </p:nvSpPr>
        <p:spPr>
          <a:xfrm>
            <a:off x="190500" y="-91665"/>
            <a:ext cx="8953500"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a:latin typeface="Arial Narrow"/>
                <a:cs typeface="Arial Narrow"/>
              </a:rPr>
              <a:t>EXPLORATION, INNOVATION &amp; ENTERPRISE</a:t>
            </a:r>
          </a:p>
        </p:txBody>
      </p:sp>
    </p:spTree>
    <p:extLst>
      <p:ext uri="{BB962C8B-B14F-4D97-AF65-F5344CB8AC3E}">
        <p14:creationId xmlns:p14="http://schemas.microsoft.com/office/powerpoint/2010/main" val="11831666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lue_YellowSquare.png" descr="/Users/rika/Dropbox/MSC Job/2020/MSC templates and graphics/TEMPLATE FILES/MSC GRAPHIC ASSETS/SCREEN RES/Illustration_BlueAssets/PNG/Blue_YellowSquare.pn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0" y="852340"/>
            <a:ext cx="4648200" cy="3894222"/>
          </a:xfrm>
          <a:prstGeom prst="rect">
            <a:avLst/>
          </a:prstGeom>
        </p:spPr>
      </p:pic>
      <p:sp>
        <p:nvSpPr>
          <p:cNvPr id="2" name="Content Placeholder 1"/>
          <p:cNvSpPr>
            <a:spLocks noGrp="1"/>
          </p:cNvSpPr>
          <p:nvPr>
            <p:ph sz="half" idx="1"/>
          </p:nvPr>
        </p:nvSpPr>
        <p:spPr>
          <a:xfrm>
            <a:off x="194713" y="1212337"/>
            <a:ext cx="4027258" cy="3314148"/>
          </a:xfrm>
        </p:spPr>
        <p:txBody>
          <a:bodyPr>
            <a:normAutofit lnSpcReduction="10000"/>
          </a:bodyPr>
          <a:lstStyle/>
          <a:p>
            <a:pPr marL="0" indent="0" algn="ctr">
              <a:buNone/>
            </a:pPr>
            <a:r>
              <a:rPr lang="en-AU" sz="2400" b="1" noProof="0" dirty="0">
                <a:solidFill>
                  <a:srgbClr val="009AC7"/>
                </a:solidFill>
                <a:latin typeface="Arial Narrow"/>
                <a:cs typeface="Arial Narrow"/>
              </a:rPr>
              <a:t>KŌRERO PUKAPUKA / READ</a:t>
            </a:r>
          </a:p>
          <a:p>
            <a:pPr marL="0" indent="0" algn="ctr">
              <a:buNone/>
            </a:pPr>
            <a:r>
              <a:rPr lang="en-AU" sz="1900" noProof="0" dirty="0"/>
              <a:t>Read about the </a:t>
            </a:r>
            <a:r>
              <a:rPr lang="en-AU" sz="1900" noProof="0" dirty="0">
                <a:hlinkClick r:id="rId5"/>
              </a:rPr>
              <a:t>southern ocean toothfish fishery </a:t>
            </a:r>
            <a:r>
              <a:rPr lang="en-AU" sz="1900" noProof="0" dirty="0"/>
              <a:t>and how innovations have reduced seabird captures</a:t>
            </a:r>
            <a:endParaRPr lang="en-AU" sz="1200" noProof="0" dirty="0"/>
          </a:p>
          <a:p>
            <a:pPr marL="0" indent="0" algn="ctr">
              <a:spcAft>
                <a:spcPts val="300"/>
              </a:spcAft>
              <a:buNone/>
            </a:pPr>
            <a:r>
              <a:rPr lang="en-AU" sz="2400" b="1" dirty="0">
                <a:solidFill>
                  <a:srgbClr val="00B6DE"/>
                </a:solidFill>
                <a:latin typeface="Arial Narrow"/>
                <a:cs typeface="Arial Narrow"/>
              </a:rPr>
              <a:t>HE PĀTAI / CONSIDER THIS</a:t>
            </a:r>
          </a:p>
          <a:p>
            <a:pPr marL="0" indent="0" algn="ctr">
              <a:buNone/>
            </a:pPr>
            <a:r>
              <a:rPr lang="en-AU" sz="1900" dirty="0"/>
              <a:t>What </a:t>
            </a:r>
            <a:r>
              <a:rPr lang="en-AU" sz="1900" noProof="0" dirty="0"/>
              <a:t>innovations were implemented to reduce seabird captures</a:t>
            </a:r>
            <a:endParaRPr lang="en-AU" sz="1900" noProof="0" dirty="0">
              <a:solidFill>
                <a:srgbClr val="005DAA"/>
              </a:solidFill>
            </a:endParaRPr>
          </a:p>
          <a:p>
            <a:pPr marL="0" indent="0" algn="ctr">
              <a:buNone/>
            </a:pPr>
            <a:endParaRPr lang="en-AU" sz="2100" noProof="0" dirty="0"/>
          </a:p>
        </p:txBody>
      </p:sp>
      <p:sp>
        <p:nvSpPr>
          <p:cNvPr id="4" name="Title 3"/>
          <p:cNvSpPr>
            <a:spLocks noGrp="1"/>
          </p:cNvSpPr>
          <p:nvPr>
            <p:ph type="title"/>
          </p:nvPr>
        </p:nvSpPr>
        <p:spPr>
          <a:xfrm>
            <a:off x="194713" y="93912"/>
            <a:ext cx="7590387" cy="758428"/>
          </a:xfrm>
        </p:spPr>
        <p:txBody>
          <a:bodyPr>
            <a:normAutofit fontScale="90000"/>
          </a:bodyPr>
          <a:lstStyle/>
          <a:p>
            <a:r>
              <a:rPr lang="en-US" sz="3600" dirty="0"/>
              <a:t>EXPLORATION, INNOVATION &amp; ENTERPRISE</a:t>
            </a: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9321464" flipH="1" flipV="1">
            <a:off x="3655174" y="2776332"/>
            <a:ext cx="1013925" cy="1315559"/>
          </a:xfrm>
          <a:prstGeom prst="rect">
            <a:avLst/>
          </a:prstGeom>
        </p:spPr>
      </p:pic>
      <p:pic>
        <p:nvPicPr>
          <p:cNvPr id="8" name="Picture 7" descr="Screen Shot 2020-09-22 at 12.53.47 PM.png">
            <a:hlinkClick r:id="rId5"/>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26105" y="1081891"/>
            <a:ext cx="3360695" cy="3265048"/>
          </a:xfrm>
          <a:prstGeom prst="rect">
            <a:avLst/>
          </a:prstGeom>
        </p:spPr>
      </p:pic>
    </p:spTree>
    <p:extLst>
      <p:ext uri="{BB962C8B-B14F-4D97-AF65-F5344CB8AC3E}">
        <p14:creationId xmlns:p14="http://schemas.microsoft.com/office/powerpoint/2010/main" val="355924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87551" y="1160864"/>
            <a:ext cx="4689749" cy="2915836"/>
          </a:xfrm>
          <a:prstGeom prst="rect">
            <a:avLst/>
          </a:prstGeom>
        </p:spPr>
      </p:pic>
      <p:pic>
        <p:nvPicPr>
          <p:cNvPr id="13" name="Picture 12"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008464"/>
            <a:ext cx="4457701" cy="3518022"/>
          </a:xfrm>
          <a:prstGeom prst="rect">
            <a:avLst/>
          </a:prstGeom>
        </p:spPr>
      </p:pic>
      <p:sp>
        <p:nvSpPr>
          <p:cNvPr id="2" name="Content Placeholder 1"/>
          <p:cNvSpPr>
            <a:spLocks noGrp="1"/>
          </p:cNvSpPr>
          <p:nvPr>
            <p:ph sz="half" idx="1"/>
          </p:nvPr>
        </p:nvSpPr>
        <p:spPr>
          <a:xfrm>
            <a:off x="4162136" y="1536137"/>
            <a:ext cx="4702479" cy="2990348"/>
          </a:xfrm>
        </p:spPr>
        <p:txBody>
          <a:bodyPr>
            <a:normAutofit/>
          </a:bodyPr>
          <a:lstStyle/>
          <a:p>
            <a:pPr marL="0" indent="0" algn="ctr">
              <a:spcAft>
                <a:spcPts val="300"/>
              </a:spcAft>
              <a:buNone/>
            </a:pPr>
            <a:r>
              <a:rPr lang="en-AU" sz="2400" b="1" dirty="0">
                <a:solidFill>
                  <a:srgbClr val="00B6DE"/>
                </a:solidFill>
                <a:latin typeface="Arial Narrow"/>
                <a:cs typeface="Arial Narrow"/>
              </a:rPr>
              <a:t>HE PĀTAI / CONSIDER THIS</a:t>
            </a:r>
          </a:p>
          <a:p>
            <a:pPr marL="0" indent="0" algn="ctr">
              <a:buNone/>
            </a:pPr>
            <a:r>
              <a:rPr lang="en-AU" sz="1900" dirty="0"/>
              <a:t>How will this new technology </a:t>
            </a:r>
          </a:p>
          <a:p>
            <a:pPr marL="0" indent="0" algn="ctr">
              <a:buNone/>
            </a:pPr>
            <a:r>
              <a:rPr lang="en-AU" sz="1900" dirty="0"/>
              <a:t>(1) help the environment?</a:t>
            </a:r>
          </a:p>
          <a:p>
            <a:pPr marL="0" indent="0" algn="ctr">
              <a:buNone/>
            </a:pPr>
            <a:r>
              <a:rPr lang="en-AU" sz="1900" dirty="0"/>
              <a:t>(2) Improve the quality of fish when it reaches the market place?</a:t>
            </a:r>
          </a:p>
          <a:p>
            <a:pPr marL="0" indent="0" algn="ctr">
              <a:buNone/>
            </a:pPr>
            <a:endParaRPr lang="en-AU" sz="1900" noProof="0" dirty="0">
              <a:solidFill>
                <a:srgbClr val="005DAA"/>
              </a:solidFill>
            </a:endParaRPr>
          </a:p>
          <a:p>
            <a:pPr marL="0" indent="0" algn="ctr">
              <a:buNone/>
            </a:pPr>
            <a:endParaRPr lang="en-AU" sz="2100" noProof="0" dirty="0"/>
          </a:p>
        </p:txBody>
      </p:sp>
      <p:sp>
        <p:nvSpPr>
          <p:cNvPr id="4" name="Title 3"/>
          <p:cNvSpPr>
            <a:spLocks noGrp="1"/>
          </p:cNvSpPr>
          <p:nvPr>
            <p:ph type="title"/>
          </p:nvPr>
        </p:nvSpPr>
        <p:spPr>
          <a:xfrm>
            <a:off x="194713" y="93912"/>
            <a:ext cx="7844387" cy="758428"/>
          </a:xfrm>
        </p:spPr>
        <p:txBody>
          <a:bodyPr>
            <a:normAutofit fontScale="90000"/>
          </a:bodyPr>
          <a:lstStyle/>
          <a:p>
            <a:r>
              <a:rPr lang="en-US" sz="3600" dirty="0"/>
              <a:t>EXPLORATION, INNOVATION &amp; ENTERPRISE</a:t>
            </a:r>
          </a:p>
        </p:txBody>
      </p:sp>
      <p:pic>
        <p:nvPicPr>
          <p:cNvPr id="3" name="Picture 2" descr="Screen Shot 2020-09-22 at 1.14.39 PM.png">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7817" y="1302977"/>
            <a:ext cx="2914384" cy="1684812"/>
          </a:xfrm>
          <a:prstGeom prst="rect">
            <a:avLst/>
          </a:prstGeom>
        </p:spPr>
      </p:pic>
      <p:sp>
        <p:nvSpPr>
          <p:cNvPr id="12" name="Content Placeholder 1"/>
          <p:cNvSpPr>
            <a:spLocks noGrp="1"/>
          </p:cNvSpPr>
          <p:nvPr>
            <p:ph sz="half" idx="1"/>
          </p:nvPr>
        </p:nvSpPr>
        <p:spPr>
          <a:xfrm>
            <a:off x="194713" y="2988025"/>
            <a:ext cx="3967424" cy="1538460"/>
          </a:xfrm>
        </p:spPr>
        <p:txBody>
          <a:bodyPr>
            <a:normAutofit/>
          </a:bodyPr>
          <a:lstStyle/>
          <a:p>
            <a:pPr marL="0" indent="0" algn="ctr">
              <a:buNone/>
            </a:pPr>
            <a:r>
              <a:rPr lang="en-AU" sz="2400" b="1" dirty="0">
                <a:solidFill>
                  <a:srgbClr val="002E6C"/>
                </a:solidFill>
                <a:latin typeface="Arial Narrow"/>
                <a:cs typeface="Arial Narrow"/>
              </a:rPr>
              <a:t>MĀTAKI TĒNEI / WATCH THIS</a:t>
            </a:r>
          </a:p>
          <a:p>
            <a:pPr marL="0" indent="0" algn="ctr">
              <a:buNone/>
            </a:pPr>
            <a:r>
              <a:rPr lang="en-AU" sz="1900" dirty="0"/>
              <a:t>About the new innovative fishing technology </a:t>
            </a:r>
            <a:r>
              <a:rPr lang="en-AU" sz="1900" dirty="0">
                <a:hlinkClick r:id="rId4"/>
              </a:rPr>
              <a:t>PSH</a:t>
            </a:r>
            <a:endParaRPr lang="en-AU" sz="2100" noProof="0" dirty="0"/>
          </a:p>
        </p:txBody>
      </p:sp>
    </p:spTree>
    <p:extLst>
      <p:ext uri="{BB962C8B-B14F-4D97-AF65-F5344CB8AC3E}">
        <p14:creationId xmlns:p14="http://schemas.microsoft.com/office/powerpoint/2010/main" val="422397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dissolve">
                                      <p:cBhvr>
                                        <p:cTn id="10" dur="500"/>
                                        <p:tgtEl>
                                          <p:spTgt spid="2">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dissolve">
                                      <p:cBhvr>
                                        <p:cTn id="13" dur="500"/>
                                        <p:tgtEl>
                                          <p:spTgt spid="2">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dissolve">
                                      <p:cBhvr>
                                        <p:cTn id="16" dur="500"/>
                                        <p:tgtEl>
                                          <p:spTgt spid="2">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dissolve">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62136" y="1205036"/>
            <a:ext cx="4981864" cy="3036763"/>
          </a:xfrm>
          <a:prstGeom prst="rect">
            <a:avLst/>
          </a:prstGeom>
        </p:spPr>
      </p:pic>
      <p:pic>
        <p:nvPicPr>
          <p:cNvPr id="13" name="Picture 12"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90412"/>
            <a:ext cx="4488123" cy="3878962"/>
          </a:xfrm>
          <a:prstGeom prst="rect">
            <a:avLst/>
          </a:prstGeom>
        </p:spPr>
      </p:pic>
      <p:sp>
        <p:nvSpPr>
          <p:cNvPr id="2" name="Content Placeholder 1"/>
          <p:cNvSpPr>
            <a:spLocks noGrp="1"/>
          </p:cNvSpPr>
          <p:nvPr>
            <p:ph sz="half" idx="1"/>
          </p:nvPr>
        </p:nvSpPr>
        <p:spPr>
          <a:xfrm>
            <a:off x="4342824" y="1536137"/>
            <a:ext cx="4521791" cy="2515163"/>
          </a:xfrm>
        </p:spPr>
        <p:txBody>
          <a:bodyPr>
            <a:normAutofit/>
          </a:bodyPr>
          <a:lstStyle/>
          <a:p>
            <a:pPr marL="0" indent="0" algn="ctr">
              <a:spcAft>
                <a:spcPts val="300"/>
              </a:spcAft>
              <a:buNone/>
            </a:pPr>
            <a:r>
              <a:rPr lang="en-AU" sz="2400" b="1" dirty="0">
                <a:solidFill>
                  <a:srgbClr val="00B6DE"/>
                </a:solidFill>
                <a:latin typeface="Arial Narrow"/>
                <a:cs typeface="Arial Narrow"/>
              </a:rPr>
              <a:t>HE PĀTAI / CONSIDER THIS</a:t>
            </a:r>
          </a:p>
          <a:p>
            <a:pPr marL="0" indent="0" algn="ctr">
              <a:buNone/>
            </a:pPr>
            <a:r>
              <a:rPr lang="en-AU" sz="1900" dirty="0"/>
              <a:t>How will this innovative approach help the environment?</a:t>
            </a:r>
          </a:p>
          <a:p>
            <a:pPr marL="0" indent="0" algn="ctr">
              <a:buNone/>
            </a:pPr>
            <a:r>
              <a:rPr lang="en-AU" sz="1900" noProof="0" dirty="0"/>
              <a:t>Why has Karl started live streaming his fishing?</a:t>
            </a:r>
          </a:p>
          <a:p>
            <a:pPr marL="0" indent="0" algn="ctr">
              <a:buNone/>
            </a:pPr>
            <a:r>
              <a:rPr lang="en-AU" sz="1900" dirty="0"/>
              <a:t>How could this help Karl’s business?</a:t>
            </a:r>
            <a:endParaRPr lang="en-AU" sz="1900" noProof="0" dirty="0">
              <a:solidFill>
                <a:srgbClr val="005DAA"/>
              </a:solidFill>
            </a:endParaRPr>
          </a:p>
        </p:txBody>
      </p:sp>
      <p:sp>
        <p:nvSpPr>
          <p:cNvPr id="4" name="Title 3"/>
          <p:cNvSpPr>
            <a:spLocks noGrp="1"/>
          </p:cNvSpPr>
          <p:nvPr>
            <p:ph type="title"/>
          </p:nvPr>
        </p:nvSpPr>
        <p:spPr>
          <a:xfrm>
            <a:off x="194713" y="93912"/>
            <a:ext cx="7742787" cy="758428"/>
          </a:xfrm>
        </p:spPr>
        <p:txBody>
          <a:bodyPr>
            <a:normAutofit fontScale="90000"/>
          </a:bodyPr>
          <a:lstStyle/>
          <a:p>
            <a:r>
              <a:rPr lang="en-US" sz="3600" dirty="0"/>
              <a:t>EXPLORATION, INNOVATION &amp; ENTERPRISE</a:t>
            </a:r>
          </a:p>
        </p:txBody>
      </p:sp>
      <p:sp>
        <p:nvSpPr>
          <p:cNvPr id="12" name="Content Placeholder 1"/>
          <p:cNvSpPr>
            <a:spLocks noGrp="1"/>
          </p:cNvSpPr>
          <p:nvPr>
            <p:ph sz="half" idx="1"/>
          </p:nvPr>
        </p:nvSpPr>
        <p:spPr>
          <a:xfrm>
            <a:off x="348245" y="2781271"/>
            <a:ext cx="3813891" cy="1745214"/>
          </a:xfrm>
        </p:spPr>
        <p:txBody>
          <a:bodyPr>
            <a:normAutofit fontScale="92500" lnSpcReduction="10000"/>
          </a:bodyPr>
          <a:lstStyle/>
          <a:p>
            <a:pPr marL="0" indent="0" algn="ctr">
              <a:buNone/>
            </a:pPr>
            <a:r>
              <a:rPr lang="en-AU" sz="2400" b="1" dirty="0">
                <a:solidFill>
                  <a:srgbClr val="009AC7"/>
                </a:solidFill>
                <a:latin typeface="Arial Narrow"/>
                <a:cs typeface="Arial Narrow"/>
              </a:rPr>
              <a:t>KŌRERO PUKAPUKA / READ</a:t>
            </a:r>
          </a:p>
          <a:p>
            <a:pPr marL="0" indent="0" algn="ctr">
              <a:lnSpc>
                <a:spcPct val="120000"/>
              </a:lnSpc>
              <a:buNone/>
            </a:pPr>
            <a:r>
              <a:rPr lang="en-AU" sz="1900" dirty="0"/>
              <a:t>About Karl </a:t>
            </a:r>
            <a:r>
              <a:rPr lang="en-AU" sz="1900" dirty="0" err="1"/>
              <a:t>Warr</a:t>
            </a:r>
            <a:r>
              <a:rPr lang="en-AU" sz="1900" dirty="0"/>
              <a:t>, from </a:t>
            </a:r>
            <a:r>
              <a:rPr lang="en-AU" sz="1900" dirty="0">
                <a:hlinkClick r:id="rId4"/>
              </a:rPr>
              <a:t>Better Fishing</a:t>
            </a:r>
            <a:r>
              <a:rPr lang="en-AU" sz="1900" dirty="0"/>
              <a:t>, who has become the first fisherman in the world to live-stream his catch on the internet</a:t>
            </a:r>
          </a:p>
        </p:txBody>
      </p:sp>
      <p:pic>
        <p:nvPicPr>
          <p:cNvPr id="5" name="Picture 4" descr="Screen Shot 2020-09-22 at 1.21.20 PM.png">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946" y="1205037"/>
            <a:ext cx="2888387" cy="1576234"/>
          </a:xfrm>
          <a:prstGeom prst="rect">
            <a:avLst/>
          </a:prstGeom>
        </p:spPr>
      </p:pic>
    </p:spTree>
    <p:extLst>
      <p:ext uri="{BB962C8B-B14F-4D97-AF65-F5344CB8AC3E}">
        <p14:creationId xmlns:p14="http://schemas.microsoft.com/office/powerpoint/2010/main" val="286786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89401" y="952500"/>
            <a:ext cx="5016500" cy="3569726"/>
          </a:xfrm>
          <a:prstGeom prst="rect">
            <a:avLst/>
          </a:prstGeom>
        </p:spPr>
      </p:pic>
      <p:pic>
        <p:nvPicPr>
          <p:cNvPr id="13" name="Picture 12"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713" y="1015999"/>
            <a:ext cx="3932788" cy="3569727"/>
          </a:xfrm>
          <a:prstGeom prst="rect">
            <a:avLst/>
          </a:prstGeom>
        </p:spPr>
      </p:pic>
      <p:sp>
        <p:nvSpPr>
          <p:cNvPr id="2" name="Content Placeholder 1"/>
          <p:cNvSpPr>
            <a:spLocks noGrp="1"/>
          </p:cNvSpPr>
          <p:nvPr>
            <p:ph sz="half" idx="1"/>
          </p:nvPr>
        </p:nvSpPr>
        <p:spPr>
          <a:xfrm>
            <a:off x="4305299" y="1168399"/>
            <a:ext cx="4559315" cy="3200401"/>
          </a:xfrm>
        </p:spPr>
        <p:txBody>
          <a:bodyPr>
            <a:normAutofit fontScale="92500" lnSpcReduction="20000"/>
          </a:bodyPr>
          <a:lstStyle/>
          <a:p>
            <a:pPr marL="0" indent="0" algn="ctr">
              <a:spcAft>
                <a:spcPts val="300"/>
              </a:spcAft>
              <a:buNone/>
            </a:pPr>
            <a:r>
              <a:rPr lang="en-AU" sz="2400" b="1" dirty="0">
                <a:solidFill>
                  <a:srgbClr val="00B6DE"/>
                </a:solidFill>
                <a:latin typeface="Arial Narrow"/>
                <a:cs typeface="Arial Narrow"/>
              </a:rPr>
              <a:t>HE PĀTAI / CONSIDER THIS</a:t>
            </a:r>
          </a:p>
          <a:p>
            <a:pPr marL="0" indent="0" algn="ctr">
              <a:lnSpc>
                <a:spcPct val="130000"/>
              </a:lnSpc>
              <a:buNone/>
            </a:pPr>
            <a:r>
              <a:rPr lang="en-AU" sz="1900" dirty="0"/>
              <a:t>Nate from Gravity Fishing, is using technology &amp; innovation to change the way he catches, sells and markets fish:</a:t>
            </a:r>
          </a:p>
          <a:p>
            <a:pPr marL="0" indent="0" algn="ctr">
              <a:lnSpc>
                <a:spcPct val="130000"/>
              </a:lnSpc>
              <a:buNone/>
            </a:pPr>
            <a:r>
              <a:rPr lang="en-AU" sz="1900" dirty="0"/>
              <a:t>1. How will Nate’s innovative approach help the environment?</a:t>
            </a:r>
          </a:p>
          <a:p>
            <a:pPr marL="0" indent="0" algn="ctr">
              <a:lnSpc>
                <a:spcPct val="130000"/>
              </a:lnSpc>
              <a:buNone/>
            </a:pPr>
            <a:r>
              <a:rPr lang="en-AU" sz="1900" noProof="0" dirty="0"/>
              <a:t>2. Why has Nate changed his approach to fishing?</a:t>
            </a:r>
          </a:p>
          <a:p>
            <a:pPr marL="0" indent="0" algn="ctr">
              <a:lnSpc>
                <a:spcPct val="130000"/>
              </a:lnSpc>
              <a:buNone/>
            </a:pPr>
            <a:r>
              <a:rPr lang="en-AU" sz="1900" dirty="0"/>
              <a:t>3. How is Nate’s ‘supply chain’ different?</a:t>
            </a:r>
            <a:endParaRPr lang="en-AU" sz="1900" noProof="0" dirty="0">
              <a:solidFill>
                <a:srgbClr val="005DAA"/>
              </a:solidFill>
            </a:endParaRPr>
          </a:p>
        </p:txBody>
      </p:sp>
      <p:sp>
        <p:nvSpPr>
          <p:cNvPr id="4" name="Title 3"/>
          <p:cNvSpPr>
            <a:spLocks noGrp="1"/>
          </p:cNvSpPr>
          <p:nvPr>
            <p:ph type="title"/>
          </p:nvPr>
        </p:nvSpPr>
        <p:spPr>
          <a:xfrm>
            <a:off x="194713" y="93912"/>
            <a:ext cx="7704687" cy="758428"/>
          </a:xfrm>
        </p:spPr>
        <p:txBody>
          <a:bodyPr>
            <a:normAutofit fontScale="90000"/>
          </a:bodyPr>
          <a:lstStyle/>
          <a:p>
            <a:r>
              <a:rPr lang="en-US" sz="3600" dirty="0"/>
              <a:t>EXPLORATION, INNOVATION &amp; ENTERPRISE</a:t>
            </a:r>
          </a:p>
        </p:txBody>
      </p:sp>
      <p:sp>
        <p:nvSpPr>
          <p:cNvPr id="12" name="Content Placeholder 1"/>
          <p:cNvSpPr>
            <a:spLocks noGrp="1"/>
          </p:cNvSpPr>
          <p:nvPr>
            <p:ph sz="half" idx="1"/>
          </p:nvPr>
        </p:nvSpPr>
        <p:spPr>
          <a:xfrm>
            <a:off x="406400" y="2986089"/>
            <a:ext cx="3517900" cy="1536137"/>
          </a:xfrm>
        </p:spPr>
        <p:txBody>
          <a:bodyPr>
            <a:normAutofit/>
          </a:bodyPr>
          <a:lstStyle/>
          <a:p>
            <a:pPr marL="0" indent="0" algn="ctr">
              <a:buNone/>
            </a:pPr>
            <a:r>
              <a:rPr lang="en-AU" sz="2400" b="1" dirty="0">
                <a:solidFill>
                  <a:srgbClr val="002E6C"/>
                </a:solidFill>
                <a:latin typeface="Arial Narrow"/>
                <a:cs typeface="Arial Narrow"/>
              </a:rPr>
              <a:t>MĀTAKI TĒNEI / </a:t>
            </a:r>
          </a:p>
          <a:p>
            <a:pPr marL="0" indent="0" algn="ctr">
              <a:buNone/>
            </a:pPr>
            <a:r>
              <a:rPr lang="en-AU" sz="2400" b="1" dirty="0">
                <a:solidFill>
                  <a:srgbClr val="002E6C"/>
                </a:solidFill>
                <a:latin typeface="Arial Narrow"/>
                <a:cs typeface="Arial Narrow"/>
              </a:rPr>
              <a:t>WATCH THIS</a:t>
            </a:r>
          </a:p>
          <a:p>
            <a:pPr marL="0" indent="0" algn="ctr">
              <a:lnSpc>
                <a:spcPct val="120000"/>
              </a:lnSpc>
              <a:buNone/>
            </a:pPr>
            <a:r>
              <a:rPr lang="en-AU" sz="1900" dirty="0">
                <a:hlinkClick r:id="rId4"/>
              </a:rPr>
              <a:t>Hook Line &amp; Thinker </a:t>
            </a:r>
            <a:r>
              <a:rPr lang="en-AU" sz="1900" dirty="0"/>
              <a:t>[30:54]</a:t>
            </a:r>
          </a:p>
        </p:txBody>
      </p:sp>
      <p:pic>
        <p:nvPicPr>
          <p:cNvPr id="6" name="Picture 5" descr="Screen Shot 2020-09-22 at 1.42.49 PM.png">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8576" y="1270445"/>
            <a:ext cx="2819031" cy="1612456"/>
          </a:xfrm>
          <a:prstGeom prst="rect">
            <a:avLst/>
          </a:prstGeom>
        </p:spPr>
      </p:pic>
    </p:spTree>
    <p:extLst>
      <p:ext uri="{BB962C8B-B14F-4D97-AF65-F5344CB8AC3E}">
        <p14:creationId xmlns:p14="http://schemas.microsoft.com/office/powerpoint/2010/main" val="54567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500"/>
                                        <p:tgtEl>
                                          <p:spTgt spid="2">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01993" y="1021369"/>
            <a:ext cx="5016711" cy="3767277"/>
          </a:xfrm>
          <a:prstGeom prst="rect">
            <a:avLst/>
          </a:prstGeom>
        </p:spPr>
      </p:pic>
      <p:pic>
        <p:nvPicPr>
          <p:cNvPr id="13" name="Picture 12"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713" y="1004180"/>
            <a:ext cx="4279900" cy="3481342"/>
          </a:xfrm>
          <a:prstGeom prst="rect">
            <a:avLst/>
          </a:prstGeom>
        </p:spPr>
      </p:pic>
      <p:sp>
        <p:nvSpPr>
          <p:cNvPr id="2" name="Content Placeholder 1"/>
          <p:cNvSpPr>
            <a:spLocks noGrp="1"/>
          </p:cNvSpPr>
          <p:nvPr>
            <p:ph sz="half" idx="1"/>
          </p:nvPr>
        </p:nvSpPr>
        <p:spPr>
          <a:xfrm>
            <a:off x="4474613" y="1105780"/>
            <a:ext cx="4406529" cy="3665677"/>
          </a:xfrm>
        </p:spPr>
        <p:txBody>
          <a:bodyPr>
            <a:normAutofit lnSpcReduction="10000"/>
          </a:bodyPr>
          <a:lstStyle/>
          <a:p>
            <a:pPr marL="0" indent="0" algn="ctr">
              <a:spcAft>
                <a:spcPts val="300"/>
              </a:spcAft>
              <a:buNone/>
            </a:pPr>
            <a:r>
              <a:rPr lang="en-AU" sz="2200" b="1" dirty="0">
                <a:solidFill>
                  <a:srgbClr val="00B6DE"/>
                </a:solidFill>
                <a:latin typeface="Arial Narrow"/>
                <a:cs typeface="Arial Narrow"/>
              </a:rPr>
              <a:t>HE PĀTAI / CONSIDER THIS</a:t>
            </a:r>
          </a:p>
          <a:p>
            <a:pPr marL="0" indent="0" algn="ctr">
              <a:lnSpc>
                <a:spcPct val="130000"/>
              </a:lnSpc>
              <a:buNone/>
            </a:pPr>
            <a:r>
              <a:rPr lang="en-AU" sz="1800" dirty="0"/>
              <a:t>Lee Fish, a small town fishmonger in Aotearoa that has innovatively developed his fishing business:</a:t>
            </a:r>
          </a:p>
          <a:p>
            <a:pPr marL="0" indent="0" algn="ctr">
              <a:lnSpc>
                <a:spcPct val="130000"/>
              </a:lnSpc>
              <a:buNone/>
            </a:pPr>
            <a:r>
              <a:rPr lang="en-AU" sz="1800" dirty="0"/>
              <a:t>1. How long is it from ocean to plate?</a:t>
            </a:r>
          </a:p>
          <a:p>
            <a:pPr marL="0" indent="0" algn="ctr">
              <a:lnSpc>
                <a:spcPct val="130000"/>
              </a:lnSpc>
              <a:buNone/>
            </a:pPr>
            <a:r>
              <a:rPr lang="en-AU" sz="1800" noProof="0" dirty="0"/>
              <a:t>2. What is traceability? How can this help with sustainability?</a:t>
            </a:r>
          </a:p>
          <a:p>
            <a:pPr marL="0" indent="0" algn="ctr">
              <a:lnSpc>
                <a:spcPct val="132000"/>
              </a:lnSpc>
              <a:buNone/>
            </a:pPr>
            <a:r>
              <a:rPr lang="en-US" sz="2200" b="1" dirty="0">
                <a:solidFill>
                  <a:srgbClr val="005DAA"/>
                </a:solidFill>
                <a:latin typeface="Arial Narrow"/>
                <a:cs typeface="Arial Narrow"/>
              </a:rPr>
              <a:t>MAHI / ACTIVITY</a:t>
            </a:r>
          </a:p>
          <a:p>
            <a:pPr marL="0" indent="0" algn="ctr">
              <a:lnSpc>
                <a:spcPct val="132000"/>
              </a:lnSpc>
              <a:buNone/>
            </a:pPr>
            <a:r>
              <a:rPr lang="en-US" sz="1800" dirty="0">
                <a:solidFill>
                  <a:srgbClr val="000000"/>
                </a:solidFill>
              </a:rPr>
              <a:t>Complete the </a:t>
            </a:r>
            <a:r>
              <a:rPr lang="en-US" sz="1800" dirty="0">
                <a:solidFill>
                  <a:srgbClr val="005DAA"/>
                </a:solidFill>
              </a:rPr>
              <a:t>Lee Fish Worksheet</a:t>
            </a:r>
            <a:endParaRPr lang="en-AU" sz="1800" noProof="0" dirty="0">
              <a:solidFill>
                <a:srgbClr val="005DAA"/>
              </a:solidFill>
            </a:endParaRPr>
          </a:p>
        </p:txBody>
      </p:sp>
      <p:sp>
        <p:nvSpPr>
          <p:cNvPr id="4" name="Title 3"/>
          <p:cNvSpPr>
            <a:spLocks noGrp="1"/>
          </p:cNvSpPr>
          <p:nvPr>
            <p:ph type="title"/>
          </p:nvPr>
        </p:nvSpPr>
        <p:spPr>
          <a:xfrm>
            <a:off x="194713" y="93912"/>
            <a:ext cx="7895187" cy="758428"/>
          </a:xfrm>
        </p:spPr>
        <p:txBody>
          <a:bodyPr>
            <a:normAutofit fontScale="90000"/>
          </a:bodyPr>
          <a:lstStyle/>
          <a:p>
            <a:r>
              <a:rPr lang="en-US" sz="3600" dirty="0"/>
              <a:t>EXPLORATION, INNOVATION &amp; ENTERPRISE</a:t>
            </a:r>
          </a:p>
        </p:txBody>
      </p:sp>
      <p:sp>
        <p:nvSpPr>
          <p:cNvPr id="12" name="Content Placeholder 1"/>
          <p:cNvSpPr>
            <a:spLocks noGrp="1"/>
          </p:cNvSpPr>
          <p:nvPr>
            <p:ph sz="half" idx="1"/>
          </p:nvPr>
        </p:nvSpPr>
        <p:spPr>
          <a:xfrm>
            <a:off x="380266" y="2740306"/>
            <a:ext cx="3907759" cy="1745215"/>
          </a:xfrm>
        </p:spPr>
        <p:txBody>
          <a:bodyPr>
            <a:normAutofit fontScale="92500"/>
          </a:bodyPr>
          <a:lstStyle/>
          <a:p>
            <a:pPr marL="0" indent="0" algn="ctr">
              <a:buNone/>
            </a:pPr>
            <a:r>
              <a:rPr lang="en-AU" sz="2400" b="1" dirty="0">
                <a:solidFill>
                  <a:srgbClr val="002E6C"/>
                </a:solidFill>
                <a:latin typeface="Arial Narrow"/>
                <a:cs typeface="Arial Narrow"/>
              </a:rPr>
              <a:t>MĀTAKI TĒNEI / WATCH THIS</a:t>
            </a:r>
          </a:p>
          <a:p>
            <a:pPr marL="0" indent="0" algn="ctr">
              <a:lnSpc>
                <a:spcPct val="130000"/>
              </a:lnSpc>
              <a:buNone/>
            </a:pPr>
            <a:r>
              <a:rPr lang="en-AU" sz="1900" dirty="0">
                <a:hlinkClick r:id="rId4"/>
              </a:rPr>
              <a:t>New Zealand story </a:t>
            </a:r>
            <a:r>
              <a:rPr lang="en-AU" sz="1900" dirty="0"/>
              <a:t>[1:43] about Lee Fish who innovatively deliver high quality fish traceable from source </a:t>
            </a:r>
          </a:p>
        </p:txBody>
      </p:sp>
      <p:pic>
        <p:nvPicPr>
          <p:cNvPr id="3" name="Picture 2" descr="Screen Shot 2020-09-22 at 1.56.57 PM.png">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67667" y="1304148"/>
            <a:ext cx="2336800" cy="1436158"/>
          </a:xfrm>
          <a:prstGeom prst="rect">
            <a:avLst/>
          </a:prstGeom>
        </p:spPr>
      </p:pic>
    </p:spTree>
    <p:extLst>
      <p:ext uri="{BB962C8B-B14F-4D97-AF65-F5344CB8AC3E}">
        <p14:creationId xmlns:p14="http://schemas.microsoft.com/office/powerpoint/2010/main" val="2121322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5412" y="1155700"/>
            <a:ext cx="4618588" cy="3209926"/>
          </a:xfrm>
          <a:prstGeom prst="rect">
            <a:avLst/>
          </a:prstGeom>
        </p:spPr>
      </p:pic>
      <p:pic>
        <p:nvPicPr>
          <p:cNvPr id="13" name="Picture 12"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713" y="1003299"/>
            <a:ext cx="4618588" cy="3550203"/>
          </a:xfrm>
          <a:prstGeom prst="rect">
            <a:avLst/>
          </a:prstGeom>
        </p:spPr>
      </p:pic>
      <p:sp>
        <p:nvSpPr>
          <p:cNvPr id="2" name="Content Placeholder 1"/>
          <p:cNvSpPr>
            <a:spLocks noGrp="1"/>
          </p:cNvSpPr>
          <p:nvPr>
            <p:ph sz="half" idx="1"/>
          </p:nvPr>
        </p:nvSpPr>
        <p:spPr>
          <a:xfrm>
            <a:off x="4813301" y="1385180"/>
            <a:ext cx="4000499" cy="2980445"/>
          </a:xfrm>
        </p:spPr>
        <p:txBody>
          <a:bodyPr>
            <a:normAutofit/>
          </a:bodyPr>
          <a:lstStyle/>
          <a:p>
            <a:pPr marL="0" indent="0" algn="ctr">
              <a:spcAft>
                <a:spcPts val="300"/>
              </a:spcAft>
              <a:buNone/>
            </a:pPr>
            <a:r>
              <a:rPr lang="en-AU" sz="2400" b="1" dirty="0">
                <a:solidFill>
                  <a:srgbClr val="00B6DE"/>
                </a:solidFill>
                <a:latin typeface="Arial Narrow"/>
                <a:cs typeface="Arial Narrow"/>
              </a:rPr>
              <a:t>HE PĀTAI / CONSIDER THIS</a:t>
            </a:r>
          </a:p>
          <a:p>
            <a:pPr marL="0" indent="0" algn="ctr">
              <a:lnSpc>
                <a:spcPct val="130000"/>
              </a:lnSpc>
              <a:buNone/>
            </a:pPr>
            <a:r>
              <a:rPr lang="en-AU" sz="1800" dirty="0"/>
              <a:t>(For </a:t>
            </a:r>
            <a:r>
              <a:rPr lang="en-AU" sz="1800" dirty="0">
                <a:hlinkClick r:id="rId4"/>
              </a:rPr>
              <a:t>history on the toheroa </a:t>
            </a:r>
            <a:r>
              <a:rPr lang="en-AU" sz="1800" dirty="0"/>
              <a:t>fishery see also topic 5)</a:t>
            </a:r>
          </a:p>
          <a:p>
            <a:pPr marL="0" indent="0" algn="ctr">
              <a:lnSpc>
                <a:spcPct val="130000"/>
              </a:lnSpc>
              <a:buNone/>
            </a:pPr>
            <a:r>
              <a:rPr lang="en-AU" sz="1800" dirty="0"/>
              <a:t>1. How do they hope their innovation will impact the toheroa industry?</a:t>
            </a:r>
          </a:p>
          <a:p>
            <a:pPr marL="0" indent="0" algn="ctr">
              <a:lnSpc>
                <a:spcPct val="130000"/>
              </a:lnSpc>
              <a:buNone/>
            </a:pPr>
            <a:r>
              <a:rPr lang="en-AU" sz="1800" dirty="0"/>
              <a:t>2. Where will the spat [seed] come from?</a:t>
            </a:r>
          </a:p>
          <a:p>
            <a:pPr marL="0" indent="0" algn="ctr">
              <a:lnSpc>
                <a:spcPct val="130000"/>
              </a:lnSpc>
              <a:buNone/>
            </a:pPr>
            <a:endParaRPr lang="en-AU" sz="1900" dirty="0"/>
          </a:p>
        </p:txBody>
      </p:sp>
      <p:sp>
        <p:nvSpPr>
          <p:cNvPr id="4" name="Title 3"/>
          <p:cNvSpPr>
            <a:spLocks noGrp="1"/>
          </p:cNvSpPr>
          <p:nvPr>
            <p:ph type="title"/>
          </p:nvPr>
        </p:nvSpPr>
        <p:spPr>
          <a:xfrm>
            <a:off x="194713" y="93912"/>
            <a:ext cx="8034887" cy="758428"/>
          </a:xfrm>
        </p:spPr>
        <p:txBody>
          <a:bodyPr>
            <a:normAutofit fontScale="90000"/>
          </a:bodyPr>
          <a:lstStyle/>
          <a:p>
            <a:r>
              <a:rPr lang="en-US" sz="3600" dirty="0"/>
              <a:t>EXPLORATION, INNOVATION &amp; ENTERPRISE</a:t>
            </a:r>
          </a:p>
        </p:txBody>
      </p:sp>
      <p:sp>
        <p:nvSpPr>
          <p:cNvPr id="12" name="Content Placeholder 1"/>
          <p:cNvSpPr>
            <a:spLocks noGrp="1"/>
          </p:cNvSpPr>
          <p:nvPr>
            <p:ph sz="half" idx="1"/>
          </p:nvPr>
        </p:nvSpPr>
        <p:spPr>
          <a:xfrm>
            <a:off x="389215" y="2499006"/>
            <a:ext cx="4178944" cy="1745215"/>
          </a:xfrm>
        </p:spPr>
        <p:txBody>
          <a:bodyPr>
            <a:normAutofit fontScale="92500"/>
          </a:bodyPr>
          <a:lstStyle/>
          <a:p>
            <a:pPr marL="0" indent="0" algn="ctr">
              <a:buNone/>
            </a:pPr>
            <a:r>
              <a:rPr lang="en-AU" sz="2400" b="1" dirty="0">
                <a:solidFill>
                  <a:srgbClr val="009AC7"/>
                </a:solidFill>
                <a:latin typeface="Arial Narrow"/>
                <a:cs typeface="Arial Narrow"/>
              </a:rPr>
              <a:t>KŌRERO PUKAPUKA / READ</a:t>
            </a:r>
          </a:p>
          <a:p>
            <a:pPr marL="0" indent="0" algn="ctr">
              <a:lnSpc>
                <a:spcPct val="130000"/>
              </a:lnSpc>
              <a:buNone/>
            </a:pPr>
            <a:r>
              <a:rPr lang="en-AU" sz="2100" dirty="0">
                <a:hlinkClick r:id="rId5"/>
              </a:rPr>
              <a:t>BlueTide Aquaculture </a:t>
            </a:r>
            <a:r>
              <a:rPr lang="en-AU" sz="2100" dirty="0"/>
              <a:t>recently won an innovation award to develop sustainable toheroa aquaculture</a:t>
            </a:r>
          </a:p>
        </p:txBody>
      </p:sp>
      <p:pic>
        <p:nvPicPr>
          <p:cNvPr id="5" name="Picture 4" descr="Screen Shot 2020-09-22 at 3.55.07 PM.png">
            <a:hlinkClick r:id="rId5"/>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8844" y="1501775"/>
            <a:ext cx="3148728" cy="768350"/>
          </a:xfrm>
          <a:prstGeom prst="rect">
            <a:avLst/>
          </a:prstGeom>
        </p:spPr>
      </p:pic>
    </p:spTree>
    <p:extLst>
      <p:ext uri="{BB962C8B-B14F-4D97-AF65-F5344CB8AC3E}">
        <p14:creationId xmlns:p14="http://schemas.microsoft.com/office/powerpoint/2010/main" val="197617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49492"/>
            <a:ext cx="8811581" cy="4172409"/>
          </a:xfrm>
          <a:prstGeom prst="rect">
            <a:avLst/>
          </a:prstGeom>
        </p:spPr>
      </p:pic>
      <p:sp>
        <p:nvSpPr>
          <p:cNvPr id="2" name="Title 1"/>
          <p:cNvSpPr>
            <a:spLocks noGrp="1"/>
          </p:cNvSpPr>
          <p:nvPr>
            <p:ph type="title"/>
          </p:nvPr>
        </p:nvSpPr>
        <p:spPr>
          <a:xfrm>
            <a:off x="127000" y="93911"/>
            <a:ext cx="8914534" cy="758428"/>
          </a:xfrm>
        </p:spPr>
        <p:txBody>
          <a:bodyPr>
            <a:normAutofit fontScale="90000"/>
          </a:bodyPr>
          <a:lstStyle/>
          <a:p>
            <a:r>
              <a:rPr lang="en-US" dirty="0"/>
              <a:t>R</a:t>
            </a:r>
            <a:r>
              <a:rPr lang="x-none" dirty="0"/>
              <a:t>EV</a:t>
            </a:r>
            <a:r>
              <a:rPr lang="en-US" dirty="0"/>
              <a:t>IE</a:t>
            </a:r>
            <a:r>
              <a:rPr lang="x-none" dirty="0"/>
              <a:t>WING KEY CONCEPTS</a:t>
            </a:r>
            <a:br>
              <a:rPr lang="en-US" dirty="0"/>
            </a:br>
            <a:r>
              <a:rPr lang="en-US" sz="2200" dirty="0"/>
              <a:t>Focus Question: What have we learnt? </a:t>
            </a:r>
          </a:p>
        </p:txBody>
      </p:sp>
      <p:sp>
        <p:nvSpPr>
          <p:cNvPr id="5" name="Content Placeholder 2"/>
          <p:cNvSpPr txBox="1">
            <a:spLocks/>
          </p:cNvSpPr>
          <p:nvPr/>
        </p:nvSpPr>
        <p:spPr>
          <a:xfrm>
            <a:off x="587376" y="1026056"/>
            <a:ext cx="8055612" cy="1890413"/>
          </a:xfrm>
          <a:prstGeom prst="rect">
            <a:avLst/>
          </a:prstGeom>
        </p:spPr>
        <p:txBody>
          <a:bodyPr vert="horz" lIns="91440" tIns="45720" rIns="91440" bIns="45720" rtlCol="0">
            <a:normAutofit/>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32000"/>
              </a:lnSpc>
              <a:buFont typeface="Arial"/>
              <a:buNone/>
            </a:pPr>
            <a:r>
              <a:rPr lang="en-US" sz="2600" b="1" dirty="0">
                <a:solidFill>
                  <a:srgbClr val="005DAA"/>
                </a:solidFill>
                <a:latin typeface="Arial Narrow"/>
                <a:cs typeface="Arial Narrow"/>
              </a:rPr>
              <a:t>MAHI / ACTIVITY</a:t>
            </a:r>
          </a:p>
          <a:p>
            <a:pPr marL="0" indent="0" algn="ctr">
              <a:lnSpc>
                <a:spcPct val="132000"/>
              </a:lnSpc>
              <a:buNone/>
            </a:pPr>
            <a:r>
              <a:rPr lang="en-US" sz="2300" dirty="0">
                <a:solidFill>
                  <a:srgbClr val="000000"/>
                </a:solidFill>
              </a:rPr>
              <a:t>WRITE two or three paragraphs about what you have learnt during this topic.  Be sure to include the following words:</a:t>
            </a:r>
          </a:p>
        </p:txBody>
      </p:sp>
      <p:sp>
        <p:nvSpPr>
          <p:cNvPr id="6" name="TextBox 5"/>
          <p:cNvSpPr txBox="1"/>
          <p:nvPr/>
        </p:nvSpPr>
        <p:spPr>
          <a:xfrm>
            <a:off x="3421703" y="2810880"/>
            <a:ext cx="1954381" cy="806375"/>
          </a:xfrm>
          <a:prstGeom prst="rect">
            <a:avLst/>
          </a:prstGeom>
          <a:noFill/>
        </p:spPr>
        <p:txBody>
          <a:bodyPr wrap="none" rtlCol="0">
            <a:spAutoFit/>
          </a:bodyPr>
          <a:lstStyle/>
          <a:p>
            <a:pPr algn="ctr">
              <a:lnSpc>
                <a:spcPct val="132000"/>
              </a:lnSpc>
            </a:pPr>
            <a:r>
              <a:rPr lang="en-US" sz="2000" dirty="0">
                <a:solidFill>
                  <a:srgbClr val="00B194"/>
                </a:solidFill>
              </a:rPr>
              <a:t>Seafood industry</a:t>
            </a:r>
          </a:p>
          <a:p>
            <a:endParaRPr lang="en-US" sz="2000" dirty="0"/>
          </a:p>
        </p:txBody>
      </p:sp>
      <p:sp>
        <p:nvSpPr>
          <p:cNvPr id="8" name="TextBox 7"/>
          <p:cNvSpPr txBox="1"/>
          <p:nvPr/>
        </p:nvSpPr>
        <p:spPr>
          <a:xfrm>
            <a:off x="6702175" y="2810880"/>
            <a:ext cx="1307519" cy="806375"/>
          </a:xfrm>
          <a:prstGeom prst="rect">
            <a:avLst/>
          </a:prstGeom>
          <a:noFill/>
        </p:spPr>
        <p:txBody>
          <a:bodyPr wrap="none" rtlCol="0">
            <a:spAutoFit/>
          </a:bodyPr>
          <a:lstStyle/>
          <a:p>
            <a:pPr algn="ctr">
              <a:lnSpc>
                <a:spcPct val="132000"/>
              </a:lnSpc>
            </a:pPr>
            <a:r>
              <a:rPr lang="en-US" sz="2000" dirty="0">
                <a:solidFill>
                  <a:srgbClr val="005DAA"/>
                </a:solidFill>
              </a:rPr>
              <a:t>Innovation</a:t>
            </a:r>
          </a:p>
          <a:p>
            <a:endParaRPr lang="en-US" sz="2000" dirty="0"/>
          </a:p>
        </p:txBody>
      </p:sp>
      <p:sp>
        <p:nvSpPr>
          <p:cNvPr id="9" name="TextBox 8"/>
          <p:cNvSpPr txBox="1"/>
          <p:nvPr/>
        </p:nvSpPr>
        <p:spPr>
          <a:xfrm>
            <a:off x="1231025" y="3403793"/>
            <a:ext cx="1334570" cy="482183"/>
          </a:xfrm>
          <a:prstGeom prst="rect">
            <a:avLst/>
          </a:prstGeom>
          <a:noFill/>
        </p:spPr>
        <p:txBody>
          <a:bodyPr wrap="none" rtlCol="0">
            <a:spAutoFit/>
          </a:bodyPr>
          <a:lstStyle/>
          <a:p>
            <a:pPr algn="ctr">
              <a:lnSpc>
                <a:spcPct val="132000"/>
              </a:lnSpc>
            </a:pPr>
            <a:r>
              <a:rPr lang="en-US" sz="2000" dirty="0">
                <a:solidFill>
                  <a:srgbClr val="000000"/>
                </a:solidFill>
              </a:rPr>
              <a:t>Production</a:t>
            </a:r>
            <a:endParaRPr lang="en-US" sz="2000" dirty="0"/>
          </a:p>
        </p:txBody>
      </p:sp>
      <p:sp>
        <p:nvSpPr>
          <p:cNvPr id="10" name="TextBox 9"/>
          <p:cNvSpPr txBox="1"/>
          <p:nvPr/>
        </p:nvSpPr>
        <p:spPr>
          <a:xfrm>
            <a:off x="5708375" y="3769655"/>
            <a:ext cx="1580906" cy="482183"/>
          </a:xfrm>
          <a:prstGeom prst="rect">
            <a:avLst/>
          </a:prstGeom>
          <a:noFill/>
        </p:spPr>
        <p:txBody>
          <a:bodyPr wrap="none" rtlCol="0">
            <a:spAutoFit/>
          </a:bodyPr>
          <a:lstStyle/>
          <a:p>
            <a:pPr algn="ctr">
              <a:lnSpc>
                <a:spcPct val="132000"/>
              </a:lnSpc>
            </a:pPr>
            <a:r>
              <a:rPr lang="en-US" sz="2000" dirty="0">
                <a:solidFill>
                  <a:srgbClr val="005DAA"/>
                </a:solidFill>
              </a:rPr>
              <a:t>Consumption </a:t>
            </a:r>
          </a:p>
        </p:txBody>
      </p:sp>
      <p:sp>
        <p:nvSpPr>
          <p:cNvPr id="11" name="TextBox 10"/>
          <p:cNvSpPr txBox="1"/>
          <p:nvPr/>
        </p:nvSpPr>
        <p:spPr>
          <a:xfrm>
            <a:off x="2881157" y="3528563"/>
            <a:ext cx="1081095" cy="482183"/>
          </a:xfrm>
          <a:prstGeom prst="rect">
            <a:avLst/>
          </a:prstGeom>
          <a:noFill/>
        </p:spPr>
        <p:txBody>
          <a:bodyPr wrap="none" rtlCol="0">
            <a:spAutoFit/>
          </a:bodyPr>
          <a:lstStyle/>
          <a:p>
            <a:pPr algn="ctr">
              <a:lnSpc>
                <a:spcPct val="132000"/>
              </a:lnSpc>
            </a:pPr>
            <a:r>
              <a:rPr lang="en-US" sz="2000" dirty="0">
                <a:solidFill>
                  <a:srgbClr val="005DAA"/>
                </a:solidFill>
              </a:rPr>
              <a:t>Business</a:t>
            </a:r>
          </a:p>
        </p:txBody>
      </p:sp>
      <p:sp>
        <p:nvSpPr>
          <p:cNvPr id="12" name="TextBox 11"/>
          <p:cNvSpPr txBox="1"/>
          <p:nvPr/>
        </p:nvSpPr>
        <p:spPr>
          <a:xfrm>
            <a:off x="4890560" y="3261381"/>
            <a:ext cx="1635634" cy="482183"/>
          </a:xfrm>
          <a:prstGeom prst="rect">
            <a:avLst/>
          </a:prstGeom>
          <a:noFill/>
        </p:spPr>
        <p:txBody>
          <a:bodyPr wrap="none" rtlCol="0">
            <a:spAutoFit/>
          </a:bodyPr>
          <a:lstStyle/>
          <a:p>
            <a:pPr algn="ctr">
              <a:lnSpc>
                <a:spcPct val="132000"/>
              </a:lnSpc>
            </a:pPr>
            <a:r>
              <a:rPr lang="en-US" sz="2000" dirty="0">
                <a:solidFill>
                  <a:srgbClr val="000000"/>
                </a:solidFill>
              </a:rPr>
              <a:t>Opportunities</a:t>
            </a:r>
            <a:endParaRPr lang="en-US" sz="2000" dirty="0"/>
          </a:p>
        </p:txBody>
      </p:sp>
      <p:sp>
        <p:nvSpPr>
          <p:cNvPr id="14" name="TextBox 13"/>
          <p:cNvSpPr txBox="1"/>
          <p:nvPr/>
        </p:nvSpPr>
        <p:spPr>
          <a:xfrm>
            <a:off x="315148" y="3925292"/>
            <a:ext cx="1381408" cy="482183"/>
          </a:xfrm>
          <a:prstGeom prst="rect">
            <a:avLst/>
          </a:prstGeom>
          <a:noFill/>
        </p:spPr>
        <p:txBody>
          <a:bodyPr wrap="none" rtlCol="0">
            <a:spAutoFit/>
          </a:bodyPr>
          <a:lstStyle/>
          <a:p>
            <a:pPr algn="ctr">
              <a:lnSpc>
                <a:spcPct val="132000"/>
              </a:lnSpc>
            </a:pPr>
            <a:r>
              <a:rPr lang="en-US" sz="2000" dirty="0">
                <a:solidFill>
                  <a:srgbClr val="00B194"/>
                </a:solidFill>
              </a:rPr>
              <a:t>Technology</a:t>
            </a:r>
          </a:p>
        </p:txBody>
      </p:sp>
      <p:sp>
        <p:nvSpPr>
          <p:cNvPr id="16" name="TextBox 15"/>
          <p:cNvSpPr txBox="1"/>
          <p:nvPr/>
        </p:nvSpPr>
        <p:spPr>
          <a:xfrm>
            <a:off x="7355809" y="3443109"/>
            <a:ext cx="1307770" cy="482183"/>
          </a:xfrm>
          <a:prstGeom prst="rect">
            <a:avLst/>
          </a:prstGeom>
          <a:noFill/>
        </p:spPr>
        <p:txBody>
          <a:bodyPr wrap="none" rtlCol="0">
            <a:spAutoFit/>
          </a:bodyPr>
          <a:lstStyle/>
          <a:p>
            <a:pPr algn="ctr">
              <a:lnSpc>
                <a:spcPct val="132000"/>
              </a:lnSpc>
            </a:pPr>
            <a:r>
              <a:rPr lang="en-US" sz="2000" dirty="0">
                <a:solidFill>
                  <a:srgbClr val="00B194"/>
                </a:solidFill>
              </a:rPr>
              <a:t>Challenges</a:t>
            </a:r>
          </a:p>
        </p:txBody>
      </p:sp>
      <p:sp>
        <p:nvSpPr>
          <p:cNvPr id="17" name="TextBox 16"/>
          <p:cNvSpPr txBox="1"/>
          <p:nvPr/>
        </p:nvSpPr>
        <p:spPr>
          <a:xfrm>
            <a:off x="332838" y="2779198"/>
            <a:ext cx="1576148" cy="482183"/>
          </a:xfrm>
          <a:prstGeom prst="rect">
            <a:avLst/>
          </a:prstGeom>
          <a:noFill/>
        </p:spPr>
        <p:txBody>
          <a:bodyPr wrap="none" rtlCol="0">
            <a:spAutoFit/>
          </a:bodyPr>
          <a:lstStyle/>
          <a:p>
            <a:pPr algn="ctr">
              <a:lnSpc>
                <a:spcPct val="132000"/>
              </a:lnSpc>
            </a:pPr>
            <a:r>
              <a:rPr lang="en-US" sz="2000" dirty="0">
                <a:solidFill>
                  <a:srgbClr val="005DAA"/>
                </a:solidFill>
              </a:rPr>
              <a:t>Sustainability</a:t>
            </a:r>
          </a:p>
        </p:txBody>
      </p:sp>
    </p:spTree>
    <p:extLst>
      <p:ext uri="{BB962C8B-B14F-4D97-AF65-F5344CB8AC3E}">
        <p14:creationId xmlns:p14="http://schemas.microsoft.com/office/powerpoint/2010/main" val="304699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93911"/>
            <a:ext cx="7988300" cy="758428"/>
          </a:xfrm>
        </p:spPr>
        <p:txBody>
          <a:bodyPr>
            <a:normAutofit/>
          </a:bodyPr>
          <a:lstStyle/>
          <a:p>
            <a:r>
              <a:rPr lang="en-AU" sz="3200" noProof="0" dirty="0"/>
              <a:t>HELPFUL STUFF FOR TEACHERS </a:t>
            </a:r>
          </a:p>
        </p:txBody>
      </p:sp>
      <p:pic>
        <p:nvPicPr>
          <p:cNvPr id="6" name="Picture 5" descr="White_Hea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841562">
            <a:off x="61110" y="109635"/>
            <a:ext cx="808858" cy="661793"/>
          </a:xfrm>
          <a:prstGeom prst="rect">
            <a:avLst/>
          </a:prstGeom>
        </p:spPr>
      </p:pic>
      <p:pic>
        <p:nvPicPr>
          <p:cNvPr id="10" name="Picture 9" descr="Blue_Bubbles.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55" y="1197196"/>
            <a:ext cx="1287720" cy="2990506"/>
          </a:xfrm>
          <a:prstGeom prst="rect">
            <a:avLst/>
          </a:prstGeom>
        </p:spPr>
      </p:pic>
      <p:pic>
        <p:nvPicPr>
          <p:cNvPr id="14" name="Picture 13" descr="Blue_Seabre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412763">
            <a:off x="563737" y="3217998"/>
            <a:ext cx="2100980" cy="1726951"/>
          </a:xfrm>
          <a:prstGeom prst="rect">
            <a:avLst/>
          </a:prstGeom>
        </p:spPr>
      </p:pic>
      <p:pic>
        <p:nvPicPr>
          <p:cNvPr id="15" name="Picture 14" descr="Blue_Splash3.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095205" flipH="1">
            <a:off x="-48200" y="3791462"/>
            <a:ext cx="845862" cy="792480"/>
          </a:xfrm>
          <a:prstGeom prst="rect">
            <a:avLst/>
          </a:prstGeom>
        </p:spPr>
      </p:pic>
      <p:pic>
        <p:nvPicPr>
          <p:cNvPr id="16" name="Picture 15" descr="Blue_Heart.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9356069">
            <a:off x="647926" y="3264210"/>
            <a:ext cx="889886" cy="728089"/>
          </a:xfrm>
          <a:prstGeom prst="rect">
            <a:avLst/>
          </a:prstGeom>
        </p:spPr>
      </p:pic>
      <p:pic>
        <p:nvPicPr>
          <p:cNvPr id="18" name="Picture 17" descr="Blue_Arrow2.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904195">
            <a:off x="2403593" y="3340851"/>
            <a:ext cx="1519692" cy="1122207"/>
          </a:xfrm>
          <a:prstGeom prst="rect">
            <a:avLst/>
          </a:prstGeom>
        </p:spPr>
      </p:pic>
      <p:sp>
        <p:nvSpPr>
          <p:cNvPr id="11" name="Rectangular Callout 10">
            <a:extLst>
              <a:ext uri="{FF2B5EF4-FFF2-40B4-BE49-F238E27FC236}">
                <a16:creationId xmlns:a16="http://schemas.microsoft.com/office/drawing/2014/main" id="{FAF70EB2-4BD1-291C-8898-3726F702D8D5}"/>
              </a:ext>
            </a:extLst>
          </p:cNvPr>
          <p:cNvSpPr/>
          <p:nvPr/>
        </p:nvSpPr>
        <p:spPr>
          <a:xfrm>
            <a:off x="1092869" y="772664"/>
            <a:ext cx="1865625" cy="2571574"/>
          </a:xfrm>
          <a:prstGeom prst="wedgeRectCallout">
            <a:avLst>
              <a:gd name="adj1" fmla="val 30478"/>
              <a:gd name="adj2" fmla="val 81132"/>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600" dirty="0">
                <a:solidFill>
                  <a:srgbClr val="175EAA"/>
                </a:solidFill>
                <a:latin typeface="Arial Narrow"/>
                <a:cs typeface="Arial Narrow"/>
              </a:rPr>
              <a:t>Welcome to OUR STORY!</a:t>
            </a:r>
          </a:p>
          <a:p>
            <a:pPr algn="ctr"/>
            <a:r>
              <a:rPr lang="en-US" sz="1600" dirty="0">
                <a:solidFill>
                  <a:srgbClr val="175EAA"/>
                </a:solidFill>
                <a:latin typeface="Arial Narrow"/>
                <a:cs typeface="Arial Narrow"/>
              </a:rPr>
              <a:t>In this topic we explore the history of fishing, technology &amp; innovation!</a:t>
            </a:r>
            <a:endParaRPr lang="en-US" sz="1900" b="1" dirty="0">
              <a:solidFill>
                <a:srgbClr val="175EAA"/>
              </a:solidFill>
              <a:latin typeface="Arial Narrow"/>
              <a:cs typeface="Arial Narrow"/>
            </a:endParaRPr>
          </a:p>
        </p:txBody>
      </p:sp>
      <p:pic>
        <p:nvPicPr>
          <p:cNvPr id="13" name="Picture 12" descr="A picture containing table&#10;&#10;Description automatically generated">
            <a:extLst>
              <a:ext uri="{FF2B5EF4-FFF2-40B4-BE49-F238E27FC236}">
                <a16:creationId xmlns:a16="http://schemas.microsoft.com/office/drawing/2014/main" id="{6C00328F-CAC5-50DF-77E3-F78416BBC14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71632" y="1026481"/>
            <a:ext cx="5389398" cy="3600676"/>
          </a:xfrm>
          <a:prstGeom prst="rect">
            <a:avLst/>
          </a:prstGeom>
        </p:spPr>
      </p:pic>
    </p:spTree>
    <p:extLst>
      <p:ext uri="{BB962C8B-B14F-4D97-AF65-F5344CB8AC3E}">
        <p14:creationId xmlns:p14="http://schemas.microsoft.com/office/powerpoint/2010/main" val="284633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White_Hea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841562">
            <a:off x="13918" y="109634"/>
            <a:ext cx="808858" cy="661793"/>
          </a:xfrm>
          <a:prstGeom prst="rect">
            <a:avLst/>
          </a:prstGeom>
        </p:spPr>
      </p:pic>
      <p:sp>
        <p:nvSpPr>
          <p:cNvPr id="16" name="Title 1"/>
          <p:cNvSpPr txBox="1">
            <a:spLocks/>
          </p:cNvSpPr>
          <p:nvPr/>
        </p:nvSpPr>
        <p:spPr>
          <a:xfrm>
            <a:off x="587647" y="0"/>
            <a:ext cx="8099154" cy="8583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i="0" kern="1200">
                <a:solidFill>
                  <a:schemeClr val="bg1"/>
                </a:solidFill>
                <a:latin typeface="MetaPro-Normal"/>
                <a:ea typeface="+mj-ea"/>
                <a:cs typeface="MetaPro-Normal"/>
              </a:defRPr>
            </a:lvl1pPr>
          </a:lstStyle>
          <a:p>
            <a:r>
              <a:rPr lang="en-US" sz="3200" dirty="0">
                <a:latin typeface="Arial Narrow"/>
                <a:cs typeface="Arial Narrow"/>
              </a:rPr>
              <a:t>HELPFUL STUFF FOR TEACHERS</a:t>
            </a:r>
            <a:endParaRPr lang="en-US" sz="3200" dirty="0"/>
          </a:p>
        </p:txBody>
      </p:sp>
      <p:pic>
        <p:nvPicPr>
          <p:cNvPr id="5" name="Picture 4" descr="Screen Shot 2020-12-19 at 4.19.19 PM.png">
            <a:extLst>
              <a:ext uri="{FF2B5EF4-FFF2-40B4-BE49-F238E27FC236}">
                <a16:creationId xmlns:a16="http://schemas.microsoft.com/office/drawing/2014/main" id="{DEDCA6A3-D8C3-AF48-AAB6-7568B7FA37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54342" y="1028094"/>
            <a:ext cx="5580991" cy="3410857"/>
          </a:xfrm>
          <a:prstGeom prst="rect">
            <a:avLst/>
          </a:prstGeom>
        </p:spPr>
      </p:pic>
    </p:spTree>
    <p:extLst>
      <p:ext uri="{BB962C8B-B14F-4D97-AF65-F5344CB8AC3E}">
        <p14:creationId xmlns:p14="http://schemas.microsoft.com/office/powerpoint/2010/main" val="30745069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noProof="0" dirty="0"/>
              <a:t>IN THIS TOPIC WE WILL LEARN ABOUT…</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739626" flipH="1">
            <a:off x="7758349" y="2259206"/>
            <a:ext cx="1749586" cy="142428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123763">
            <a:off x="8084274" y="4150878"/>
            <a:ext cx="746730" cy="502945"/>
          </a:xfrm>
          <a:prstGeom prst="rect">
            <a:avLst/>
          </a:prstGeom>
        </p:spPr>
      </p:pic>
      <p:sp>
        <p:nvSpPr>
          <p:cNvPr id="6" name="Rounded Rectangular Callout 5"/>
          <p:cNvSpPr/>
          <p:nvPr/>
        </p:nvSpPr>
        <p:spPr>
          <a:xfrm>
            <a:off x="70560" y="1041525"/>
            <a:ext cx="7942913" cy="3403476"/>
          </a:xfrm>
          <a:prstGeom prst="wedgeRoundRectCallout">
            <a:avLst>
              <a:gd name="adj1" fmla="val 51764"/>
              <a:gd name="adj2" fmla="val -2857"/>
              <a:gd name="adj3" fmla="val 16667"/>
            </a:avLst>
          </a:prstGeom>
          <a:solidFill>
            <a:srgbClr val="175EAA"/>
          </a:solidFill>
        </p:spPr>
        <p:style>
          <a:lnRef idx="1">
            <a:schemeClr val="accent1"/>
          </a:lnRef>
          <a:fillRef idx="3">
            <a:schemeClr val="accent1"/>
          </a:fillRef>
          <a:effectRef idx="2">
            <a:schemeClr val="accent1"/>
          </a:effectRef>
          <a:fontRef idx="minor">
            <a:schemeClr val="lt1"/>
          </a:fontRef>
        </p:style>
        <p:txBody>
          <a:bodyPr rtlCol="0" anchor="ctr"/>
          <a:lstStyle/>
          <a:p>
            <a:pPr marL="268288" indent="-268288">
              <a:spcBef>
                <a:spcPts val="300"/>
              </a:spcBef>
              <a:spcAft>
                <a:spcPts val="300"/>
              </a:spcAft>
              <a:buFont typeface="+mj-lt"/>
              <a:buAutoNum type="arabicPeriod"/>
            </a:pPr>
            <a:r>
              <a:rPr lang="en-AU" sz="1900" dirty="0">
                <a:solidFill>
                  <a:schemeClr val="bg1"/>
                </a:solidFill>
                <a:latin typeface="Arial Narrow"/>
                <a:cs typeface="Arial Narrow"/>
              </a:rPr>
              <a:t>Describe key moments in the history of fishing and Māori fishing in Aotearoa New Zealand </a:t>
            </a:r>
          </a:p>
          <a:p>
            <a:pPr marL="268288" indent="-268288">
              <a:spcBef>
                <a:spcPts val="300"/>
              </a:spcBef>
              <a:spcAft>
                <a:spcPts val="300"/>
              </a:spcAft>
              <a:buFont typeface="+mj-lt"/>
              <a:buAutoNum type="arabicPeriod"/>
            </a:pPr>
            <a:r>
              <a:rPr lang="en-AU" sz="1900" dirty="0">
                <a:solidFill>
                  <a:schemeClr val="bg1"/>
                </a:solidFill>
                <a:latin typeface="Arial Narrow"/>
                <a:cs typeface="Arial Narrow"/>
              </a:rPr>
              <a:t>Investigate the size and economic value of Aotearoa New Zealand’s seafood industry today </a:t>
            </a:r>
          </a:p>
          <a:p>
            <a:pPr marL="268288" indent="-268288">
              <a:spcBef>
                <a:spcPts val="300"/>
              </a:spcBef>
              <a:spcAft>
                <a:spcPts val="300"/>
              </a:spcAft>
              <a:buFont typeface="+mj-lt"/>
              <a:buAutoNum type="arabicPeriod"/>
            </a:pPr>
            <a:r>
              <a:rPr lang="en-AU" sz="1900" dirty="0">
                <a:solidFill>
                  <a:schemeClr val="bg1"/>
                </a:solidFill>
                <a:latin typeface="Arial Narrow"/>
                <a:cs typeface="Arial Narrow"/>
              </a:rPr>
              <a:t>Explore the role of enterprise, innovation and exploration in growing fishing business </a:t>
            </a:r>
          </a:p>
          <a:p>
            <a:pPr marL="268288" indent="-268288">
              <a:spcBef>
                <a:spcPts val="300"/>
              </a:spcBef>
              <a:spcAft>
                <a:spcPts val="300"/>
              </a:spcAft>
              <a:buFont typeface="+mj-lt"/>
              <a:buAutoNum type="arabicPeriod"/>
            </a:pPr>
            <a:r>
              <a:rPr lang="en-AU" sz="1900" dirty="0">
                <a:solidFill>
                  <a:schemeClr val="bg1"/>
                </a:solidFill>
                <a:latin typeface="Arial Narrow"/>
                <a:cs typeface="Arial Narrow"/>
              </a:rPr>
              <a:t>Identify future challenges and opportunities for the Aotearoa New Zealand seafood industry </a:t>
            </a:r>
          </a:p>
          <a:p>
            <a:pPr marL="268288" indent="-268288">
              <a:spcBef>
                <a:spcPts val="300"/>
              </a:spcBef>
              <a:spcAft>
                <a:spcPts val="300"/>
              </a:spcAft>
              <a:buFont typeface="+mj-lt"/>
              <a:buAutoNum type="arabicPeriod"/>
            </a:pPr>
            <a:r>
              <a:rPr lang="en-AU" sz="1900" dirty="0">
                <a:solidFill>
                  <a:schemeClr val="bg1"/>
                </a:solidFill>
                <a:latin typeface="Arial Narrow"/>
                <a:cs typeface="Arial Narrow"/>
              </a:rPr>
              <a:t>Use seafood industry related vocabulary</a:t>
            </a:r>
          </a:p>
        </p:txBody>
      </p:sp>
    </p:spTree>
    <p:extLst>
      <p:ext uri="{BB962C8B-B14F-4D97-AF65-F5344CB8AC3E}">
        <p14:creationId xmlns:p14="http://schemas.microsoft.com/office/powerpoint/2010/main" val="3239858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96" y="185706"/>
            <a:ext cx="8471204" cy="627528"/>
          </a:xfrm>
        </p:spPr>
        <p:txBody>
          <a:bodyPr>
            <a:normAutofit/>
          </a:bodyPr>
          <a:lstStyle/>
          <a:p>
            <a:r>
              <a:rPr lang="en-US" sz="3200" dirty="0">
                <a:latin typeface="Arial Narrow"/>
                <a:cs typeface="Arial Narrow"/>
              </a:rPr>
              <a:t>MIHI / INTRODUCTION</a:t>
            </a:r>
            <a:r>
              <a:rPr lang="en-US" sz="3200" dirty="0"/>
              <a:t>	</a:t>
            </a:r>
          </a:p>
        </p:txBody>
      </p:sp>
      <p:pic>
        <p:nvPicPr>
          <p:cNvPr id="15" name="Picture 14" descr="Blue_Seabre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18494" y="663153"/>
            <a:ext cx="1719264" cy="1318991"/>
          </a:xfrm>
          <a:prstGeom prst="rect">
            <a:avLst/>
          </a:prstGeom>
        </p:spPr>
      </p:pic>
      <p:sp>
        <p:nvSpPr>
          <p:cNvPr id="19" name="Oval Callout 18"/>
          <p:cNvSpPr/>
          <p:nvPr/>
        </p:nvSpPr>
        <p:spPr>
          <a:xfrm>
            <a:off x="720065" y="3206148"/>
            <a:ext cx="5071792" cy="1123008"/>
          </a:xfrm>
          <a:prstGeom prst="wedgeEllipseCallout">
            <a:avLst>
              <a:gd name="adj1" fmla="val 56974"/>
              <a:gd name="adj2" fmla="val 4585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175EAA"/>
                </a:solidFill>
                <a:latin typeface="Arial Narrow"/>
                <a:cs typeface="Arial Narrow"/>
              </a:rPr>
              <a:t>No more sushi! No more fishing! </a:t>
            </a:r>
          </a:p>
          <a:p>
            <a:pPr algn="ctr"/>
            <a:r>
              <a:rPr lang="en-US" sz="2000" dirty="0">
                <a:solidFill>
                  <a:srgbClr val="175EAA"/>
                </a:solidFill>
                <a:latin typeface="Arial Narrow"/>
                <a:cs typeface="Arial Narrow"/>
              </a:rPr>
              <a:t>No more fish &amp; chips! No more</a:t>
            </a:r>
            <a:r>
              <a:rPr lang="mr-IN" sz="2000" dirty="0">
                <a:solidFill>
                  <a:srgbClr val="175EAA"/>
                </a:solidFill>
                <a:latin typeface="Arial Narrow"/>
                <a:cs typeface="Arial Narrow"/>
              </a:rPr>
              <a:t>…</a:t>
            </a:r>
            <a:r>
              <a:rPr lang="mi-NZ" sz="2000" dirty="0">
                <a:solidFill>
                  <a:srgbClr val="175EAA"/>
                </a:solidFill>
                <a:latin typeface="Arial Narrow"/>
                <a:cs typeface="Arial Narrow"/>
              </a:rPr>
              <a:t>.?</a:t>
            </a:r>
            <a:endParaRPr lang="en-US" sz="2000" dirty="0">
              <a:solidFill>
                <a:srgbClr val="175EAA"/>
              </a:solidFill>
              <a:latin typeface="Arial Narrow"/>
              <a:cs typeface="Arial Narrow"/>
            </a:endParaRPr>
          </a:p>
        </p:txBody>
      </p:sp>
      <p:sp>
        <p:nvSpPr>
          <p:cNvPr id="21" name="Oval Callout 20"/>
          <p:cNvSpPr/>
          <p:nvPr/>
        </p:nvSpPr>
        <p:spPr>
          <a:xfrm>
            <a:off x="139396" y="1050279"/>
            <a:ext cx="4770446" cy="1849603"/>
          </a:xfrm>
          <a:prstGeom prst="wedgeEllipseCallout">
            <a:avLst>
              <a:gd name="adj1" fmla="val 54653"/>
              <a:gd name="adj2" fmla="val -29963"/>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400" dirty="0">
                <a:solidFill>
                  <a:srgbClr val="175EAA"/>
                </a:solidFill>
                <a:latin typeface="Arial"/>
                <a:cs typeface="Arial"/>
              </a:rPr>
              <a:t>Can you imagine a world without fish?</a:t>
            </a:r>
          </a:p>
        </p:txBody>
      </p:sp>
      <p:sp>
        <p:nvSpPr>
          <p:cNvPr id="22" name="Oval Callout 21"/>
          <p:cNvSpPr/>
          <p:nvPr/>
        </p:nvSpPr>
        <p:spPr>
          <a:xfrm>
            <a:off x="5791858" y="1640204"/>
            <a:ext cx="3136516" cy="1955177"/>
          </a:xfrm>
          <a:prstGeom prst="wedgeEllipseCallout">
            <a:avLst>
              <a:gd name="adj1" fmla="val -54196"/>
              <a:gd name="adj2" fmla="val 1808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175EAA"/>
                </a:solidFill>
                <a:latin typeface="Arial"/>
                <a:cs typeface="Arial"/>
              </a:rPr>
              <a:t>What would that be like?</a:t>
            </a:r>
          </a:p>
        </p:txBody>
      </p:sp>
      <p:pic>
        <p:nvPicPr>
          <p:cNvPr id="23" name="Picture 22" descr="Blue_Seabre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2402" y="2219529"/>
            <a:ext cx="1514879" cy="1318991"/>
          </a:xfrm>
          <a:prstGeom prst="rect">
            <a:avLst/>
          </a:prstGeom>
        </p:spPr>
      </p:pic>
      <p:pic>
        <p:nvPicPr>
          <p:cNvPr id="24" name="Picture 23" descr="Blue_Seabre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190290" y="3776404"/>
            <a:ext cx="1173137" cy="1049064"/>
          </a:xfrm>
          <a:prstGeom prst="rect">
            <a:avLst/>
          </a:prstGeom>
        </p:spPr>
      </p:pic>
    </p:spTree>
    <p:extLst>
      <p:ext uri="{BB962C8B-B14F-4D97-AF65-F5344CB8AC3E}">
        <p14:creationId xmlns:p14="http://schemas.microsoft.com/office/powerpoint/2010/main" val="317477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noProof="0" dirty="0"/>
              <a:t>MIHI / INTRODUCTION</a:t>
            </a:r>
            <a:endParaRPr lang="en-AU" noProof="0" dirty="0"/>
          </a:p>
        </p:txBody>
      </p:sp>
      <p:sp>
        <p:nvSpPr>
          <p:cNvPr id="4" name="Content Placeholder 3"/>
          <p:cNvSpPr>
            <a:spLocks noGrp="1"/>
          </p:cNvSpPr>
          <p:nvPr>
            <p:ph sz="half" idx="4294967295"/>
          </p:nvPr>
        </p:nvSpPr>
        <p:spPr>
          <a:xfrm>
            <a:off x="457200" y="1656224"/>
            <a:ext cx="7561267" cy="3098983"/>
          </a:xfrm>
          <a:prstGeom prst="rect">
            <a:avLst/>
          </a:prstGeom>
        </p:spPr>
        <p:txBody>
          <a:bodyPr>
            <a:normAutofit/>
          </a:bodyPr>
          <a:lstStyle/>
          <a:p>
            <a:pPr marL="0" indent="0" algn="ctr">
              <a:buNone/>
            </a:pPr>
            <a:r>
              <a:rPr lang="en-AU" sz="2700" noProof="0" dirty="0">
                <a:solidFill>
                  <a:srgbClr val="175EAA"/>
                </a:solidFill>
                <a:latin typeface="Arial"/>
                <a:cs typeface="Arial"/>
              </a:rPr>
              <a:t>The good news is… </a:t>
            </a:r>
            <a:r>
              <a:rPr lang="en-AU" sz="2300" noProof="0" dirty="0">
                <a:latin typeface="Arial"/>
                <a:cs typeface="Arial"/>
              </a:rPr>
              <a:t>some special people are working hard to make sure this doesn’t happen!</a:t>
            </a:r>
          </a:p>
          <a:p>
            <a:pPr marL="0" indent="0" algn="ctr">
              <a:buNone/>
            </a:pPr>
            <a:r>
              <a:rPr lang="en-AU" noProof="0" dirty="0">
                <a:solidFill>
                  <a:srgbClr val="175EAA"/>
                </a:solidFill>
                <a:latin typeface="Arial Narrow"/>
                <a:cs typeface="Arial Narrow"/>
              </a:rPr>
              <a:t>In this topic look </a:t>
            </a:r>
            <a:r>
              <a:rPr lang="en-AU" noProof="0" dirty="0">
                <a:solidFill>
                  <a:srgbClr val="005DAA"/>
                </a:solidFill>
                <a:latin typeface="Arial Narrow"/>
                <a:cs typeface="Arial Narrow"/>
              </a:rPr>
              <a:t>at </a:t>
            </a:r>
            <a:r>
              <a:rPr lang="mr-IN" noProof="0" dirty="0">
                <a:solidFill>
                  <a:srgbClr val="005DAA"/>
                </a:solidFill>
                <a:latin typeface="Arial Narrow"/>
                <a:cs typeface="Arial Narrow"/>
              </a:rPr>
              <a:t>…</a:t>
            </a:r>
            <a:r>
              <a:rPr lang="mi-NZ" noProof="0" dirty="0">
                <a:solidFill>
                  <a:srgbClr val="005DAA"/>
                </a:solidFill>
                <a:latin typeface="Arial Narrow"/>
                <a:cs typeface="Arial Narrow"/>
              </a:rPr>
              <a:t>. </a:t>
            </a:r>
            <a:r>
              <a:rPr lang="en-US" noProof="0" dirty="0">
                <a:solidFill>
                  <a:srgbClr val="005DAA"/>
                </a:solidFill>
                <a:latin typeface="Arial Narrow"/>
                <a:cs typeface="Arial Narrow"/>
              </a:rPr>
              <a:t>the history of fishing in Aotearoa and the fishing industry today</a:t>
            </a:r>
            <a:endParaRPr lang="en-AU" noProof="0" dirty="0">
              <a:solidFill>
                <a:srgbClr val="005DAA"/>
              </a:solidFill>
              <a:latin typeface="Arial Narrow"/>
              <a:cs typeface="Arial Narrow"/>
            </a:endParaRPr>
          </a:p>
          <a:p>
            <a:pPr marL="0" indent="0" algn="ctr">
              <a:buNone/>
            </a:pPr>
            <a:r>
              <a:rPr lang="en-AU" sz="2300" noProof="0" dirty="0">
                <a:latin typeface="Arial"/>
                <a:cs typeface="Arial"/>
              </a:rPr>
              <a:t>Let’s take a moment to </a:t>
            </a:r>
            <a:r>
              <a:rPr lang="x-none" sz="2300" noProof="0" dirty="0">
                <a:latin typeface="Arial"/>
                <a:cs typeface="Arial"/>
              </a:rPr>
              <a:t>consider t</a:t>
            </a:r>
            <a:r>
              <a:rPr lang="en-US" sz="2300" noProof="0" dirty="0">
                <a:latin typeface="Arial"/>
                <a:cs typeface="Arial"/>
              </a:rPr>
              <a:t>he</a:t>
            </a:r>
            <a:r>
              <a:rPr lang="x-none" sz="2300" noProof="0" dirty="0">
                <a:latin typeface="Arial"/>
                <a:cs typeface="Arial"/>
              </a:rPr>
              <a:t> value of fishing to us</a:t>
            </a:r>
            <a:endParaRPr lang="en-AU" sz="2700" noProof="0" dirty="0">
              <a:solidFill>
                <a:srgbClr val="FF0000"/>
              </a:solidFill>
              <a:latin typeface="Arial"/>
              <a:cs typeface="Arial"/>
            </a:endParaRPr>
          </a:p>
        </p:txBody>
      </p:sp>
      <p:pic>
        <p:nvPicPr>
          <p:cNvPr id="5" name="Picture 4" descr="Blue_Seabre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90106" flipH="1">
            <a:off x="7604605" y="2860691"/>
            <a:ext cx="1394421" cy="1399805"/>
          </a:xfrm>
          <a:prstGeom prst="rect">
            <a:avLst/>
          </a:prstGeom>
        </p:spPr>
      </p:pic>
    </p:spTree>
    <p:extLst>
      <p:ext uri="{BB962C8B-B14F-4D97-AF65-F5344CB8AC3E}">
        <p14:creationId xmlns:p14="http://schemas.microsoft.com/office/powerpoint/2010/main" val="293390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extLst>
              <a:ext uri="{28A0092B-C50C-407E-A947-70E740481C1C}">
                <a14:useLocalDpi xmlns:a14="http://schemas.microsoft.com/office/drawing/2010/main"/>
              </a:ext>
            </a:extLst>
          </a:blip>
          <a:srcRect/>
          <a:stretch>
            <a:fillRect/>
          </a:stretch>
        </p:blipFill>
        <p:spPr bwMode="auto">
          <a:xfrm>
            <a:off x="4110851" y="902800"/>
            <a:ext cx="5033149" cy="3303137"/>
          </a:xfrm>
          <a:prstGeom prst="rect">
            <a:avLst/>
          </a:prstGeom>
          <a:noFill/>
          <a:ln>
            <a:noFill/>
          </a:ln>
        </p:spPr>
      </p:pic>
      <p:sp>
        <p:nvSpPr>
          <p:cNvPr id="4" name="Content Placeholder 2"/>
          <p:cNvSpPr txBox="1">
            <a:spLocks/>
          </p:cNvSpPr>
          <p:nvPr/>
        </p:nvSpPr>
        <p:spPr>
          <a:xfrm>
            <a:off x="486008" y="1293144"/>
            <a:ext cx="3468068" cy="3039793"/>
          </a:xfrm>
          <a:prstGeom prst="rect">
            <a:avLst/>
          </a:prstGeom>
        </p:spPr>
        <p:txBody>
          <a:bodyPr vert="horz" lIns="91440" tIns="45720" rIns="91440" bIns="45720" rtlCol="0">
            <a:normAutofit/>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err="1"/>
              <a:t>Hoatu</a:t>
            </a:r>
            <a:r>
              <a:rPr lang="en-US" sz="1800" dirty="0"/>
              <a:t> he ika ki te tangata, </a:t>
            </a:r>
            <a:r>
              <a:rPr lang="en-US" sz="1800" dirty="0" err="1"/>
              <a:t>ka</a:t>
            </a:r>
            <a:r>
              <a:rPr lang="en-US" sz="1800" dirty="0"/>
              <a:t> kai </a:t>
            </a:r>
            <a:r>
              <a:rPr lang="en-US" sz="1800" dirty="0" err="1"/>
              <a:t>ia</a:t>
            </a:r>
            <a:r>
              <a:rPr lang="en-US" sz="1800" dirty="0"/>
              <a:t> </a:t>
            </a:r>
            <a:r>
              <a:rPr lang="en-US" sz="1800" dirty="0" err="1"/>
              <a:t>mō</a:t>
            </a:r>
            <a:r>
              <a:rPr lang="en-US" sz="1800" dirty="0"/>
              <a:t> te </a:t>
            </a:r>
            <a:r>
              <a:rPr lang="en-US" sz="1800" dirty="0" err="1"/>
              <a:t>rā</a:t>
            </a:r>
            <a:r>
              <a:rPr lang="en-US" sz="1800" dirty="0"/>
              <a:t>,</a:t>
            </a:r>
          </a:p>
          <a:p>
            <a:pPr marL="0" indent="0" algn="ctr">
              <a:buFont typeface="Arial"/>
              <a:buNone/>
            </a:pPr>
            <a:r>
              <a:rPr lang="en-US" sz="1800" dirty="0" err="1"/>
              <a:t>akohia</a:t>
            </a:r>
            <a:r>
              <a:rPr lang="en-US" sz="1800" dirty="0"/>
              <a:t> ki te hi, </a:t>
            </a:r>
            <a:r>
              <a:rPr lang="en-US" sz="1800" dirty="0" err="1"/>
              <a:t>ka</a:t>
            </a:r>
            <a:r>
              <a:rPr lang="en-US" sz="1800" dirty="0"/>
              <a:t> kai </a:t>
            </a:r>
            <a:r>
              <a:rPr lang="en-US" sz="1800" dirty="0" err="1"/>
              <a:t>ia</a:t>
            </a:r>
            <a:r>
              <a:rPr lang="en-US" sz="1800" dirty="0"/>
              <a:t> </a:t>
            </a:r>
            <a:r>
              <a:rPr lang="en-US" sz="1800" dirty="0" err="1"/>
              <a:t>mō</a:t>
            </a:r>
            <a:r>
              <a:rPr lang="en-US" sz="1800" dirty="0"/>
              <a:t> </a:t>
            </a:r>
            <a:r>
              <a:rPr lang="en-US" sz="1800" dirty="0" err="1"/>
              <a:t>ake</a:t>
            </a:r>
            <a:r>
              <a:rPr lang="en-US" sz="1800" dirty="0"/>
              <a:t> </a:t>
            </a:r>
            <a:r>
              <a:rPr lang="en-US" sz="1800" dirty="0" err="1"/>
              <a:t>tonu</a:t>
            </a:r>
            <a:r>
              <a:rPr lang="en-US" sz="1800" dirty="0"/>
              <a:t> atu</a:t>
            </a:r>
          </a:p>
          <a:p>
            <a:pPr marL="0" indent="0" algn="ctr">
              <a:buFont typeface="Arial"/>
              <a:buNone/>
            </a:pPr>
            <a:r>
              <a:rPr lang="en-US" sz="1800" i="1" dirty="0">
                <a:solidFill>
                  <a:srgbClr val="005DAA"/>
                </a:solidFill>
              </a:rPr>
              <a:t>Give a man a fish and he will eat for a day,</a:t>
            </a:r>
          </a:p>
          <a:p>
            <a:pPr marL="0" indent="0" algn="ctr">
              <a:buFont typeface="Arial"/>
              <a:buNone/>
            </a:pPr>
            <a:r>
              <a:rPr lang="en-US" sz="1800" i="1" dirty="0">
                <a:solidFill>
                  <a:srgbClr val="005DAA"/>
                </a:solidFill>
              </a:rPr>
              <a:t>teach him to fish and his future is assured</a:t>
            </a:r>
          </a:p>
        </p:txBody>
      </p:sp>
      <p:sp>
        <p:nvSpPr>
          <p:cNvPr id="5" name="Title 1"/>
          <p:cNvSpPr>
            <a:spLocks noGrp="1"/>
          </p:cNvSpPr>
          <p:nvPr>
            <p:ph type="title"/>
          </p:nvPr>
        </p:nvSpPr>
        <p:spPr>
          <a:xfrm>
            <a:off x="45357" y="43111"/>
            <a:ext cx="8777513" cy="758428"/>
          </a:xfrm>
        </p:spPr>
        <p:txBody>
          <a:bodyPr>
            <a:normAutofit fontScale="90000"/>
          </a:bodyPr>
          <a:lstStyle/>
          <a:p>
            <a:r>
              <a:rPr lang="en-AU" dirty="0"/>
              <a:t>HISTORY OF AOTEAROA </a:t>
            </a:r>
            <a:r>
              <a:rPr lang="en-AU" noProof="0" dirty="0"/>
              <a:t>FISHING INDUSTRY</a:t>
            </a:r>
            <a:br>
              <a:rPr lang="en-AU" noProof="0" dirty="0"/>
            </a:br>
            <a:r>
              <a:rPr lang="en-AU" sz="2200" noProof="0" dirty="0"/>
              <a:t>Focus Question:  </a:t>
            </a:r>
            <a:r>
              <a:rPr lang="en-AU" sz="2200" dirty="0"/>
              <a:t>What are some key moments in the history of fishing in Aotearoa</a:t>
            </a:r>
            <a:r>
              <a:rPr lang="en-AU" sz="2200" noProof="0" dirty="0"/>
              <a:t>?</a:t>
            </a:r>
          </a:p>
        </p:txBody>
      </p:sp>
      <p:pic>
        <p:nvPicPr>
          <p:cNvPr id="7" name="Picture 6" descr="Blue_Seabre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90106" flipH="1">
            <a:off x="2814353" y="3429735"/>
            <a:ext cx="1394421" cy="1399805"/>
          </a:xfrm>
          <a:prstGeom prst="rect">
            <a:avLst/>
          </a:prstGeom>
        </p:spPr>
      </p:pic>
      <p:sp>
        <p:nvSpPr>
          <p:cNvPr id="10" name="Content Placeholder 6"/>
          <p:cNvSpPr>
            <a:spLocks noGrp="1"/>
          </p:cNvSpPr>
          <p:nvPr>
            <p:ph sz="half" idx="4294967295"/>
          </p:nvPr>
        </p:nvSpPr>
        <p:spPr>
          <a:xfrm>
            <a:off x="4891431" y="1416879"/>
            <a:ext cx="3511799" cy="2916058"/>
          </a:xfrm>
          <a:prstGeom prst="rect">
            <a:avLst/>
          </a:prstGeom>
        </p:spPr>
        <p:txBody>
          <a:bodyPr>
            <a:noAutofit/>
          </a:bodyPr>
          <a:lstStyle/>
          <a:p>
            <a:pPr marL="0" indent="0" algn="ctr">
              <a:spcBef>
                <a:spcPts val="300"/>
              </a:spcBef>
              <a:spcAft>
                <a:spcPts val="300"/>
              </a:spcAft>
              <a:buNone/>
            </a:pPr>
            <a:r>
              <a:rPr lang="en-AU" sz="2200" b="1" noProof="0" dirty="0">
                <a:solidFill>
                  <a:srgbClr val="00B6DE"/>
                </a:solidFill>
                <a:latin typeface="Arial Narrow"/>
                <a:cs typeface="Arial Narrow"/>
              </a:rPr>
              <a:t>HE PĀTAI / CONSIDER THIS</a:t>
            </a:r>
          </a:p>
          <a:p>
            <a:pPr marL="0" indent="0" algn="ctr">
              <a:spcBef>
                <a:spcPts val="300"/>
              </a:spcBef>
              <a:spcAft>
                <a:spcPts val="300"/>
              </a:spcAft>
              <a:buNone/>
            </a:pPr>
            <a:r>
              <a:rPr lang="en-AU" sz="1800" noProof="0" dirty="0"/>
              <a:t>What </a:t>
            </a:r>
            <a:r>
              <a:rPr lang="en-AU" sz="1800" dirty="0"/>
              <a:t>meaning do you take </a:t>
            </a:r>
            <a:r>
              <a:rPr lang="en-AU" sz="1800" noProof="0" dirty="0"/>
              <a:t>from this </a:t>
            </a:r>
            <a:r>
              <a:rPr lang="en-AU" sz="1800" noProof="0" dirty="0" err="1"/>
              <a:t>wh</a:t>
            </a:r>
            <a:r>
              <a:rPr lang="en-AU" sz="1800" dirty="0" err="1"/>
              <a:t>akataukī</a:t>
            </a:r>
            <a:r>
              <a:rPr lang="en-AU" sz="1800" noProof="0" dirty="0"/>
              <a:t>?</a:t>
            </a:r>
          </a:p>
          <a:p>
            <a:pPr marL="0" indent="0" algn="ctr">
              <a:spcBef>
                <a:spcPts val="300"/>
              </a:spcBef>
              <a:spcAft>
                <a:spcPts val="300"/>
              </a:spcAft>
              <a:buNone/>
            </a:pPr>
            <a:r>
              <a:rPr lang="en-AU" sz="1800" dirty="0"/>
              <a:t>What other fishing related whakataukī, proverbs, sayings or stories do you know?</a:t>
            </a:r>
            <a:endParaRPr lang="en-AU" sz="1800" noProof="0" dirty="0"/>
          </a:p>
          <a:p>
            <a:pPr marL="0" indent="0" algn="ctr">
              <a:spcBef>
                <a:spcPts val="300"/>
              </a:spcBef>
              <a:spcAft>
                <a:spcPts val="300"/>
              </a:spcAft>
              <a:buNone/>
            </a:pPr>
            <a:endParaRPr lang="en-AU" sz="500" noProof="0" dirty="0">
              <a:solidFill>
                <a:srgbClr val="175EAA"/>
              </a:solidFill>
              <a:latin typeface="Arial"/>
              <a:cs typeface="Arial"/>
            </a:endParaRPr>
          </a:p>
        </p:txBody>
      </p:sp>
    </p:spTree>
    <p:extLst>
      <p:ext uri="{BB962C8B-B14F-4D97-AF65-F5344CB8AC3E}">
        <p14:creationId xmlns:p14="http://schemas.microsoft.com/office/powerpoint/2010/main" val="381257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ssolve">
                                      <p:cBhvr>
                                        <p:cTn id="7" dur="500"/>
                                        <p:tgtEl>
                                          <p:spTgt spid="10">
                                            <p:txEl>
                                              <p:pRg st="2" end="2"/>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ssolve">
                                      <p:cBhvr>
                                        <p:cTn id="10" dur="500"/>
                                        <p:tgtEl>
                                          <p:spTgt spid="10">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dissolve">
                                      <p:cBhvr>
                                        <p:cTn id="13" dur="500"/>
                                        <p:tgtEl>
                                          <p:spTgt spid="10">
                                            <p:txEl>
                                              <p:pRg st="0" end="0"/>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92207</TotalTime>
  <Words>4514</Words>
  <Application>Microsoft Macintosh PowerPoint</Application>
  <PresentationFormat>On-screen Show (16:9)</PresentationFormat>
  <Paragraphs>578</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Narrow</vt:lpstr>
      <vt:lpstr>Calibri</vt:lpstr>
      <vt:lpstr>Local Brewery Five</vt:lpstr>
      <vt:lpstr>MetaPro-Normal</vt:lpstr>
      <vt:lpstr>Office Theme</vt:lpstr>
      <vt:lpstr>Insert heading page Topic 3</vt:lpstr>
      <vt:lpstr>PowerPoint Presentation</vt:lpstr>
      <vt:lpstr>HELPFUL STUFF FOR TEACHERS</vt:lpstr>
      <vt:lpstr>HELPFUL STUFF FOR TEACHERS </vt:lpstr>
      <vt:lpstr>PowerPoint Presentation</vt:lpstr>
      <vt:lpstr>IN THIS TOPIC WE WILL LEARN ABOUT…</vt:lpstr>
      <vt:lpstr>MIHI / INTRODUCTION </vt:lpstr>
      <vt:lpstr>MIHI / INTRODUCTION</vt:lpstr>
      <vt:lpstr>HISTORY OF AOTEAROA FISHING INDUSTRY Focus Question:  What are some key moments in the history of fishing in Aotearoa?</vt:lpstr>
      <vt:lpstr>HISTORY OF AOTEAROA FISHING INDUSTRY</vt:lpstr>
      <vt:lpstr>HISTORY OF AOTEAROA FISHING INDUSTRY</vt:lpstr>
      <vt:lpstr>HISTORY OF AOTEAROA FISHING INDUSTRY</vt:lpstr>
      <vt:lpstr>HISTORY OF AOTEAROA FISHING INDUSTRY</vt:lpstr>
      <vt:lpstr>AOTEAROA: BUSINESS OF FISHING TODAY  Focus Question: What is the size &amp; economic value of Aotearoa’s seafood industry today?</vt:lpstr>
      <vt:lpstr>AOTEAROA: BUSINESS OF FISHING TODAY </vt:lpstr>
      <vt:lpstr>AOTEAROA: BUSINESS OF FISHING TODAY </vt:lpstr>
      <vt:lpstr>AOTEAROA: BUSINESS OF FISHING TODAY </vt:lpstr>
      <vt:lpstr>PowerPoint Presentation</vt:lpstr>
      <vt:lpstr>PowerPoint Presentation</vt:lpstr>
      <vt:lpstr>AOTEAROA: BUSINESS OF FISHING TODAY </vt:lpstr>
      <vt:lpstr>FUTURE OPPORTUNITIES &amp; CHALLENGES Focus Question:  What challenges &amp; opportunities face Aotearoa’s seafood industry?</vt:lpstr>
      <vt:lpstr>FUTURE OPPORTUNITIES &amp; CHALLENGES</vt:lpstr>
      <vt:lpstr>FUTURE OPPORTUNITIES &amp; CHALLENGES</vt:lpstr>
      <vt:lpstr>FUTURE OPPORTUNITIES &amp; CHALLENGES</vt:lpstr>
      <vt:lpstr>FUTURE OPPORTUNITIES &amp; CHALLENGES</vt:lpstr>
      <vt:lpstr>FUTURE OPPORTUNITIES &amp; CHALLENGES</vt:lpstr>
      <vt:lpstr>FUTURE OPPORTUNITIES &amp; CHALLENGES</vt:lpstr>
      <vt:lpstr>PowerPoint Presentation</vt:lpstr>
      <vt:lpstr>PowerPoint Presentation</vt:lpstr>
      <vt:lpstr>PowerPoint Presentation</vt:lpstr>
      <vt:lpstr>EXPLORATION, INNOVATION &amp; ENTERPRISE</vt:lpstr>
      <vt:lpstr>EXPLORATION, INNOVATION &amp; ENTERPRISE</vt:lpstr>
      <vt:lpstr>EXPLORATION, INNOVATION &amp; ENTERPRISE</vt:lpstr>
      <vt:lpstr>EXPLORATION, INNOVATION &amp; ENTERPRISE</vt:lpstr>
      <vt:lpstr>EXPLORATION, INNOVATION &amp; ENTERPRISE</vt:lpstr>
      <vt:lpstr>EXPLORATION, INNOVATION &amp; ENTERPRISE</vt:lpstr>
      <vt:lpstr>REVIEWING KEY CONCEPTS Focus Question: What have we learnt? </vt:lpstr>
    </vt:vector>
  </TitlesOfParts>
  <Company>Indigo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363</cp:revision>
  <cp:lastPrinted>2021-08-29T08:53:50Z</cp:lastPrinted>
  <dcterms:created xsi:type="dcterms:W3CDTF">2020-04-01T02:04:56Z</dcterms:created>
  <dcterms:modified xsi:type="dcterms:W3CDTF">2023-01-25T00:04:58Z</dcterms:modified>
</cp:coreProperties>
</file>