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9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4" r:id="rId2"/>
    <p:sldId id="279" r:id="rId3"/>
    <p:sldId id="333" r:id="rId4"/>
    <p:sldId id="344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E6C"/>
    <a:srgbClr val="009AC7"/>
    <a:srgbClr val="00B6DE"/>
    <a:srgbClr val="00B194"/>
    <a:srgbClr val="175E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74775" autoAdjust="0"/>
  </p:normalViewPr>
  <p:slideViewPr>
    <p:cSldViewPr snapToGrid="0" snapToObjects="1">
      <p:cViewPr varScale="1">
        <p:scale>
          <a:sx n="113" d="100"/>
          <a:sy n="113" d="100"/>
        </p:scale>
        <p:origin x="496" y="17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2416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B7B32D-E515-D94E-BEA0-A7A7C5A785C5}" type="datetimeFigureOut">
              <a:rPr lang="en-US" smtClean="0"/>
              <a:t>7/16/22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6E0F1-A8F3-094D-9C6C-D369179BD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8481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26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en-US" dirty="0"/>
              <a:t>Topic One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600">
                <a:latin typeface="MetaPro-Normal"/>
                <a:cs typeface="MetaPro-Normal"/>
              </a:defRPr>
            </a:lvl1pPr>
          </a:lstStyle>
          <a:p>
            <a:fld id="{29FEC424-1A67-EA4F-8C0C-E9A68665F566}" type="datetimeFigureOut">
              <a:rPr lang="en-US" smtClean="0"/>
              <a:pPr/>
              <a:t>7/16/22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3563026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2000">
                <a:solidFill>
                  <a:srgbClr val="175EAA"/>
                </a:solidFill>
                <a:latin typeface="Local Brewery Five"/>
                <a:cs typeface="Local Brewery Five"/>
              </a:defRPr>
            </a:lvl1pPr>
          </a:lstStyle>
          <a:p>
            <a:r>
              <a:rPr lang="x-none" dirty="0"/>
              <a:t>MSC.ORG/LEARNZ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000">
                <a:solidFill>
                  <a:srgbClr val="175EAA"/>
                </a:solidFill>
                <a:latin typeface="MetaPro-Normal"/>
                <a:cs typeface="MetaPro-Normal"/>
              </a:defRPr>
            </a:lvl1pPr>
          </a:lstStyle>
          <a:p>
            <a:fld id="{36961C54-CE56-C942-86C7-3C671D5B96F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1040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MetaPro-Normal"/>
        <a:ea typeface="+mn-ea"/>
        <a:cs typeface="MetaPro-Norm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algn="l"/>
            <a:endParaRPr lang="en-US" dirty="0">
              <a:solidFill>
                <a:srgbClr val="175EAA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dirty="0"/>
          </a:p>
          <a:p>
            <a:pPr marL="171450" indent="-171450" algn="l">
              <a:buFont typeface="Arial"/>
              <a:buChar char="•"/>
            </a:pPr>
            <a:r>
              <a:rPr lang="en-US" dirty="0"/>
              <a:t>To read more about Tangaroa</a:t>
            </a:r>
            <a:r>
              <a:rPr lang="en-US" baseline="0" dirty="0"/>
              <a:t> see: https://</a:t>
            </a:r>
            <a:r>
              <a:rPr lang="en-US" baseline="0" dirty="0" err="1"/>
              <a:t>teara.govt.nz</a:t>
            </a:r>
            <a:r>
              <a:rPr lang="en-US" baseline="0" dirty="0"/>
              <a:t>/en/</a:t>
            </a:r>
            <a:r>
              <a:rPr lang="en-US" baseline="0" dirty="0" err="1"/>
              <a:t>tangaroa</a:t>
            </a:r>
            <a:r>
              <a:rPr lang="en-US" baseline="0" dirty="0"/>
              <a:t>-the-sea/print</a:t>
            </a:r>
          </a:p>
          <a:p>
            <a:pPr algn="l"/>
            <a:endParaRPr lang="en-US" sz="1200" b="1" dirty="0"/>
          </a:p>
          <a:p>
            <a:pPr algn="l"/>
            <a:endParaRPr lang="en-US" b="1" dirty="0"/>
          </a:p>
          <a:p>
            <a:pPr algn="l"/>
            <a:endParaRPr lang="en-US" sz="1200" b="1" dirty="0"/>
          </a:p>
          <a:p>
            <a:pPr algn="l"/>
            <a:r>
              <a:rPr lang="en-US" sz="1200" b="1" dirty="0"/>
              <a:t>Image source: </a:t>
            </a:r>
            <a:r>
              <a:rPr lang="en-US" sz="1200" dirty="0"/>
              <a:t>Te </a:t>
            </a:r>
            <a:r>
              <a:rPr lang="en-US" sz="1200" dirty="0" err="1"/>
              <a:t>Ahukaramū</a:t>
            </a:r>
            <a:r>
              <a:rPr lang="en-US" sz="1200" dirty="0"/>
              <a:t> Charles Royal, '</a:t>
            </a:r>
            <a:r>
              <a:rPr lang="en-US" sz="1200" dirty="0" err="1"/>
              <a:t>Papatūānuku</a:t>
            </a:r>
            <a:r>
              <a:rPr lang="en-US" sz="1200" dirty="0"/>
              <a:t> – the land - </a:t>
            </a:r>
            <a:r>
              <a:rPr lang="en-US" sz="1200" dirty="0" err="1"/>
              <a:t>Papatūānuku</a:t>
            </a:r>
            <a:r>
              <a:rPr lang="en-US" sz="1200" dirty="0"/>
              <a:t> – the </a:t>
            </a:r>
          </a:p>
          <a:p>
            <a:pPr algn="l"/>
            <a:r>
              <a:rPr lang="en-US" sz="1200" dirty="0"/>
              <a:t>earth mother', Te Ara - the Encyclopedia of New Zealand, </a:t>
            </a:r>
          </a:p>
          <a:p>
            <a:pPr algn="l"/>
            <a:r>
              <a:rPr lang="en-US" sz="1200" dirty="0"/>
              <a:t>http://</a:t>
            </a:r>
            <a:r>
              <a:rPr lang="en-US" sz="1200" dirty="0" err="1"/>
              <a:t>www.TeAra.govt.nz</a:t>
            </a:r>
            <a:r>
              <a:rPr lang="en-US" sz="1200" dirty="0"/>
              <a:t>/en/whakapapa/11430/</a:t>
            </a:r>
            <a:r>
              <a:rPr lang="en-US" sz="1200" dirty="0" err="1"/>
              <a:t>papatuanukus</a:t>
            </a:r>
            <a:r>
              <a:rPr lang="en-US" sz="1200" dirty="0"/>
              <a:t>-children </a:t>
            </a:r>
          </a:p>
          <a:p>
            <a:pPr algn="l"/>
            <a:r>
              <a:rPr lang="en-US" sz="1200" dirty="0"/>
              <a:t>(accessed 14 January 2020)</a:t>
            </a: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36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MAHI / ACTIVITY</a:t>
            </a:r>
            <a:endParaRPr lang="en-US" sz="120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MetaPro-Normal"/>
                <a:cs typeface="MetaPro-Normal"/>
              </a:rPr>
              <a:t>Complete the ‘</a:t>
            </a: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1.2 Ocean Connection</a:t>
            </a:r>
            <a:r>
              <a:rPr lang="en-US" sz="1200" dirty="0">
                <a:latin typeface="MetaPro-Normal"/>
                <a:cs typeface="MetaPro-Normal"/>
              </a:rPr>
              <a:t>’ activities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MetaPro-Normal"/>
                <a:cs typeface="MetaPro-Normal"/>
              </a:rPr>
              <a:t>These include: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>
                <a:latin typeface="MetaPro-Normal"/>
                <a:cs typeface="MetaPro-Normal"/>
              </a:rPr>
              <a:t>Activity 1 </a:t>
            </a:r>
            <a:r>
              <a:rPr lang="mr-IN" sz="1200" baseline="0" dirty="0">
                <a:latin typeface="MetaPro-Normal"/>
                <a:cs typeface="MetaPro-Normal"/>
              </a:rPr>
              <a:t>–</a:t>
            </a:r>
            <a:r>
              <a:rPr lang="en-US" sz="1200" baseline="0" dirty="0">
                <a:latin typeface="MetaPro-Normal"/>
                <a:cs typeface="MetaPro-Normal"/>
              </a:rPr>
              <a:t> True False card game (15 minutes)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Activity 2 </a:t>
            </a:r>
            <a:r>
              <a:rPr lang="mr-IN" sz="1200" baseline="0" dirty="0">
                <a:latin typeface="MetaPro-Normal"/>
                <a:cs typeface="MetaPro-Normal"/>
              </a:rPr>
              <a:t>–</a:t>
            </a:r>
            <a:r>
              <a:rPr lang="en-US" sz="1200" baseline="0" dirty="0">
                <a:latin typeface="MetaPro-Normal"/>
                <a:cs typeface="MetaPro-Normal"/>
              </a:rPr>
              <a:t> Online reading, vocab review, </a:t>
            </a:r>
            <a:r>
              <a:rPr lang="en-US" sz="1200" baseline="0" dirty="0" err="1">
                <a:latin typeface="MetaPro-Normal"/>
                <a:cs typeface="MetaPro-Normal"/>
              </a:rPr>
              <a:t>Kahoot</a:t>
            </a:r>
            <a:r>
              <a:rPr lang="en-US" sz="1200" baseline="0" dirty="0">
                <a:latin typeface="MetaPro-Normal"/>
                <a:cs typeface="MetaPro-Normal"/>
              </a:rPr>
              <a:t> quiz, review and discuss (25+ minutes)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Activity 3 </a:t>
            </a:r>
            <a:r>
              <a:rPr lang="mr-IN" sz="1200" baseline="0" dirty="0">
                <a:latin typeface="MetaPro-Normal"/>
                <a:cs typeface="MetaPro-Normal"/>
              </a:rPr>
              <a:t>–</a:t>
            </a:r>
            <a:r>
              <a:rPr lang="en-US" sz="1200" baseline="0" dirty="0">
                <a:latin typeface="MetaPro-Normal"/>
                <a:cs typeface="MetaPro-Normal"/>
              </a:rPr>
              <a:t> Matching games x 2, </a:t>
            </a:r>
            <a:r>
              <a:rPr lang="en-US" sz="1200" baseline="0" dirty="0" err="1">
                <a:latin typeface="MetaPro-Normal"/>
                <a:cs typeface="MetaPro-Normal"/>
              </a:rPr>
              <a:t>venn</a:t>
            </a:r>
            <a:r>
              <a:rPr lang="en-US" sz="1200" baseline="0" dirty="0">
                <a:latin typeface="MetaPro-Normal"/>
                <a:cs typeface="MetaPro-Normal"/>
              </a:rPr>
              <a:t> diagram, review and discuss (30+ minutes)</a:t>
            </a:r>
            <a:endParaRPr lang="en-US" sz="1200" dirty="0">
              <a:latin typeface="MetaPro-Normal"/>
              <a:cs typeface="MetaPro-Normal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dirty="0">
                <a:latin typeface="MetaPro-Normal"/>
                <a:cs typeface="MetaPro-Normal"/>
              </a:rPr>
              <a:t>Activity 4</a:t>
            </a:r>
            <a:r>
              <a:rPr lang="en-US" sz="1200" baseline="0" dirty="0">
                <a:latin typeface="MetaPro-Normal"/>
                <a:cs typeface="MetaPro-Normal"/>
              </a:rPr>
              <a:t> </a:t>
            </a:r>
            <a:r>
              <a:rPr lang="mr-IN" sz="1200" baseline="0" dirty="0">
                <a:latin typeface="MetaPro-Normal"/>
                <a:cs typeface="MetaPro-Normal"/>
              </a:rPr>
              <a:t>–</a:t>
            </a:r>
            <a:r>
              <a:rPr lang="en-US" sz="1200" baseline="0" dirty="0">
                <a:latin typeface="MetaPro-Normal"/>
                <a:cs typeface="MetaPro-Normal"/>
              </a:rPr>
              <a:t> Group share, create a table, create a graph, review and discuss (40+ minutes)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EXTENSION / HOMEWORK </a:t>
            </a:r>
            <a:r>
              <a:rPr lang="mr-IN" sz="1200" baseline="0" dirty="0">
                <a:latin typeface="MetaPro-Normal"/>
                <a:cs typeface="MetaPro-Normal"/>
              </a:rPr>
              <a:t>–</a:t>
            </a:r>
            <a:r>
              <a:rPr lang="en-US" sz="1200" baseline="0" dirty="0">
                <a:latin typeface="MetaPro-Normal"/>
                <a:cs typeface="MetaPro-Normal"/>
              </a:rPr>
              <a:t> Create card set or quiz (45+ minutes)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sz="120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For more information on oceans importance see: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https://</a:t>
            </a:r>
            <a:r>
              <a:rPr lang="en-US" sz="1200" baseline="0" dirty="0" err="1">
                <a:latin typeface="MetaPro-Normal"/>
                <a:cs typeface="MetaPro-Normal"/>
              </a:rPr>
              <a:t>wwf.panda.org</a:t>
            </a:r>
            <a:r>
              <a:rPr lang="en-US" sz="1200" baseline="0" dirty="0">
                <a:latin typeface="MetaPro-Normal"/>
                <a:cs typeface="MetaPro-Normal"/>
              </a:rPr>
              <a:t>/</a:t>
            </a:r>
            <a:r>
              <a:rPr lang="en-US" sz="1200" baseline="0" dirty="0" err="1">
                <a:latin typeface="MetaPro-Normal"/>
                <a:cs typeface="MetaPro-Normal"/>
              </a:rPr>
              <a:t>our_work</a:t>
            </a:r>
            <a:r>
              <a:rPr lang="en-US" sz="1200" baseline="0" dirty="0">
                <a:latin typeface="MetaPro-Normal"/>
                <a:cs typeface="MetaPro-Normal"/>
              </a:rPr>
              <a:t>/oceans/</a:t>
            </a:r>
            <a:r>
              <a:rPr lang="en-US" sz="1200" baseline="0" dirty="0" err="1">
                <a:latin typeface="MetaPro-Normal"/>
                <a:cs typeface="MetaPro-Normal"/>
              </a:rPr>
              <a:t>open_ocean</a:t>
            </a:r>
            <a:r>
              <a:rPr lang="en-US" sz="1200" baseline="0" dirty="0">
                <a:latin typeface="MetaPro-Normal"/>
                <a:cs typeface="MetaPro-Normal"/>
              </a:rPr>
              <a:t>/</a:t>
            </a:r>
            <a:r>
              <a:rPr lang="en-US" sz="1200" baseline="0" dirty="0" err="1">
                <a:latin typeface="MetaPro-Normal"/>
                <a:cs typeface="MetaPro-Normal"/>
              </a:rPr>
              <a:t>ocean_importance</a:t>
            </a:r>
            <a:r>
              <a:rPr lang="en-US" sz="1200" baseline="0" dirty="0">
                <a:latin typeface="MetaPro-Normal"/>
                <a:cs typeface="MetaPro-Normal"/>
              </a:rPr>
              <a:t>/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aseline="0" dirty="0">
                <a:latin typeface="MetaPro-Normal"/>
                <a:cs typeface="MetaPro-Normal"/>
              </a:rPr>
              <a:t>https://</a:t>
            </a:r>
            <a:r>
              <a:rPr lang="en-US" sz="1200" baseline="0" dirty="0" err="1">
                <a:latin typeface="MetaPro-Normal"/>
                <a:cs typeface="MetaPro-Normal"/>
              </a:rPr>
              <a:t>www.mfe.govt.nz</a:t>
            </a:r>
            <a:r>
              <a:rPr lang="en-US" sz="1200" baseline="0" dirty="0">
                <a:latin typeface="MetaPro-Normal"/>
                <a:cs typeface="MetaPro-Normal"/>
              </a:rPr>
              <a:t>/marine/why-our-marine-environment-matters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120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MetaPro-Normal"/>
              <a:cs typeface="MetaPro-Normal"/>
            </a:endParaRPr>
          </a:p>
          <a:p>
            <a:pPr algn="l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3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175EAA"/>
                </a:solidFill>
                <a:latin typeface="MetaPro-Normal"/>
                <a:cs typeface="MetaPro-Normal"/>
              </a:rPr>
              <a:t>TEACHER NOTES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USEFUL RESOURCES / RĀRANGI PUKAPUKA</a:t>
            </a:r>
            <a:endParaRPr lang="en-US" sz="1200" b="1" kern="1200" baseline="0" dirty="0">
              <a:solidFill>
                <a:srgbClr val="175EAA"/>
              </a:solidFill>
              <a:effectLst/>
              <a:latin typeface="MetaPro-Normal"/>
              <a:cs typeface="MetaPro-Normal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cs typeface="+mn-cs"/>
              </a:rPr>
              <a:t>For the </a:t>
            </a:r>
            <a:r>
              <a:rPr lang="en-US" sz="1100" kern="1200" dirty="0" err="1">
                <a:solidFill>
                  <a:schemeClr val="tx1"/>
                </a:solidFill>
                <a:effectLst/>
                <a:latin typeface="+mn-lt"/>
                <a:cs typeface="+mn-cs"/>
              </a:rPr>
              <a:t>Whaitere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cs typeface="+mn-cs"/>
              </a:rPr>
              <a:t> </a:t>
            </a:r>
            <a:r>
              <a:rPr lang="mr-IN" sz="1100" kern="1200" dirty="0">
                <a:solidFill>
                  <a:schemeClr val="tx1"/>
                </a:solidFill>
                <a:effectLst/>
                <a:latin typeface="+mn-lt"/>
                <a:cs typeface="+mn-cs"/>
              </a:rPr>
              <a:t>–</a:t>
            </a:r>
            <a:r>
              <a:rPr lang="en-US" sz="1100" kern="1200" dirty="0">
                <a:solidFill>
                  <a:schemeClr val="tx1"/>
                </a:solidFill>
                <a:effectLst/>
                <a:latin typeface="+mn-lt"/>
                <a:cs typeface="+mn-cs"/>
              </a:rPr>
              <a:t> Enchanted Stingray</a:t>
            </a:r>
            <a:r>
              <a:rPr lang="en-US" sz="1100" kern="1200" baseline="0" dirty="0">
                <a:solidFill>
                  <a:schemeClr val="tx1"/>
                </a:solidFill>
                <a:effectLst/>
                <a:latin typeface="+mn-lt"/>
                <a:cs typeface="+mn-cs"/>
              </a:rPr>
              <a:t> story </a:t>
            </a:r>
            <a:r>
              <a:rPr lang="en-US" sz="1100" dirty="0"/>
              <a:t>(can be read in </a:t>
            </a:r>
            <a:r>
              <a:rPr lang="en-US" sz="1100" dirty="0" err="1"/>
              <a:t>Ingarihi</a:t>
            </a:r>
            <a:r>
              <a:rPr lang="en-US" sz="1100" dirty="0"/>
              <a:t> or English and Te Reo Māori)</a:t>
            </a:r>
            <a:r>
              <a:rPr lang="en-US" sz="1100" kern="1200" baseline="0" dirty="0">
                <a:solidFill>
                  <a:schemeClr val="tx1"/>
                </a:solidFill>
                <a:effectLst/>
                <a:latin typeface="+mn-lt"/>
                <a:cs typeface="+mn-cs"/>
              </a:rPr>
              <a:t> see:  http://</a:t>
            </a:r>
            <a:r>
              <a:rPr lang="en-US" sz="1100" kern="1200" baseline="0" dirty="0" err="1">
                <a:solidFill>
                  <a:schemeClr val="tx1"/>
                </a:solidFill>
                <a:effectLst/>
                <a:latin typeface="+mn-lt"/>
                <a:cs typeface="+mn-cs"/>
              </a:rPr>
              <a:t>eng.mataurangamaori.tki.org.nz</a:t>
            </a:r>
            <a:r>
              <a:rPr lang="en-US" sz="1100" kern="1200" baseline="0" dirty="0">
                <a:solidFill>
                  <a:schemeClr val="tx1"/>
                </a:solidFill>
                <a:effectLst/>
                <a:latin typeface="+mn-lt"/>
                <a:cs typeface="+mn-cs"/>
              </a:rPr>
              <a:t>/Support-materials/Te-Reo-Maori/Maori-Myths-Legends-and-Contemporary-Stories/</a:t>
            </a:r>
            <a:r>
              <a:rPr lang="en-US" sz="1100" kern="1200" baseline="0" dirty="0" err="1">
                <a:solidFill>
                  <a:schemeClr val="tx1"/>
                </a:solidFill>
                <a:effectLst/>
                <a:latin typeface="+mn-lt"/>
                <a:cs typeface="+mn-cs"/>
              </a:rPr>
              <a:t>Whaitere</a:t>
            </a:r>
            <a:r>
              <a:rPr lang="en-US" sz="1100" kern="1200" baseline="0" dirty="0">
                <a:solidFill>
                  <a:schemeClr val="tx1"/>
                </a:solidFill>
                <a:effectLst/>
                <a:latin typeface="+mn-lt"/>
                <a:cs typeface="+mn-cs"/>
              </a:rPr>
              <a:t>-the-enchanted-stingray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dirty="0"/>
              <a:t>For the story of the giant fish caught by </a:t>
            </a:r>
            <a:r>
              <a:rPr lang="en-US" sz="1100" dirty="0" err="1"/>
              <a:t>Māui</a:t>
            </a:r>
            <a:r>
              <a:rPr lang="en-US" sz="1100" dirty="0"/>
              <a:t> (can be read in </a:t>
            </a:r>
            <a:r>
              <a:rPr lang="en-US" sz="1100" dirty="0" err="1"/>
              <a:t>Ingarihi</a:t>
            </a:r>
            <a:r>
              <a:rPr lang="en-US" sz="1100" dirty="0"/>
              <a:t> or English and Te Reo Māori) see: http://</a:t>
            </a:r>
            <a:r>
              <a:rPr lang="en-US" sz="1100" dirty="0" err="1"/>
              <a:t>eng.mataurangamaori.tki.org.nz</a:t>
            </a:r>
            <a:r>
              <a:rPr lang="en-US" sz="1100" dirty="0"/>
              <a:t>/Support-materials/Te-Reo-Maori/Maori-Myths-Legends-and-Contemporary-Stories/Maui-and-the-giant-fish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dirty="0"/>
              <a:t>For the story of the</a:t>
            </a:r>
            <a:r>
              <a:rPr lang="en-US" sz="1100" baseline="0" dirty="0"/>
              <a:t> </a:t>
            </a:r>
            <a:r>
              <a:rPr lang="en-US" sz="1100" dirty="0"/>
              <a:t>legendary explorer </a:t>
            </a:r>
            <a:r>
              <a:rPr lang="en-US" sz="1100" dirty="0" err="1"/>
              <a:t>Kupe</a:t>
            </a:r>
            <a:r>
              <a:rPr lang="en-US" sz="1100" dirty="0"/>
              <a:t>, who had a famous battle with a giant </a:t>
            </a:r>
            <a:r>
              <a:rPr lang="en-US" sz="1100" dirty="0" err="1"/>
              <a:t>wheke</a:t>
            </a:r>
            <a:r>
              <a:rPr lang="en-US" sz="1100" dirty="0"/>
              <a:t> [octopus], and was also a great fisherman (can be read in </a:t>
            </a:r>
            <a:r>
              <a:rPr lang="en-US" sz="1100" dirty="0" err="1"/>
              <a:t>Ingarihi</a:t>
            </a:r>
            <a:r>
              <a:rPr lang="en-US" sz="1100" dirty="0"/>
              <a:t> or English and Te Reo Māori) see: http://</a:t>
            </a:r>
            <a:r>
              <a:rPr lang="en-US" sz="1100" dirty="0" err="1"/>
              <a:t>eng.mataurangamaori.tki.org.nz</a:t>
            </a:r>
            <a:r>
              <a:rPr lang="en-US" sz="1100" dirty="0"/>
              <a:t>/Support-materials/Te-Reo-Maori/Maori-Myths-Legends-and-Contemporary-Stories/</a:t>
            </a:r>
            <a:r>
              <a:rPr lang="en-US" sz="1100" dirty="0" err="1"/>
              <a:t>Kupe</a:t>
            </a:r>
            <a:r>
              <a:rPr lang="en-US" sz="1100" dirty="0"/>
              <a:t>-and-the-Giant-</a:t>
            </a:r>
            <a:r>
              <a:rPr lang="en-US" sz="1100" dirty="0" err="1"/>
              <a:t>Wheke</a:t>
            </a:r>
            <a:endParaRPr lang="en-US" sz="11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baseline="0" dirty="0">
                <a:solidFill>
                  <a:srgbClr val="175EAA"/>
                </a:solidFill>
                <a:latin typeface="MetaPro-Normal"/>
                <a:cs typeface="MetaPro-Normal"/>
              </a:rPr>
              <a:t>HOW TO PLAY KAHOOT</a:t>
            </a:r>
            <a:endParaRPr lang="en-US" sz="1200" b="0" baseline="0" dirty="0">
              <a:solidFill>
                <a:srgbClr val="175EAA"/>
              </a:solidFill>
              <a:latin typeface="MetaPro-Normal"/>
              <a:cs typeface="MetaPro-Normal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Connect a device to a projector or screen in front of the classroom.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Navigate to the game called </a:t>
            </a:r>
            <a:r>
              <a:rPr lang="en-US" sz="1100" b="1" baseline="0" dirty="0">
                <a:latin typeface="MetaPro-Normal"/>
                <a:cs typeface="MetaPro-Normal"/>
              </a:rPr>
              <a:t>Marine Stewardship Council NZ Kahoot page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https://</a:t>
            </a:r>
            <a:r>
              <a:rPr lang="en-US" sz="1100" b="0" baseline="0" dirty="0" err="1">
                <a:latin typeface="MetaPro-Normal"/>
                <a:cs typeface="MetaPro-Normal"/>
              </a:rPr>
              <a:t>www.msc.org</a:t>
            </a:r>
            <a:r>
              <a:rPr lang="en-US" sz="1100" b="0" baseline="0" dirty="0">
                <a:latin typeface="MetaPro-Normal"/>
                <a:cs typeface="MetaPro-Normal"/>
              </a:rPr>
              <a:t>/</a:t>
            </a:r>
            <a:r>
              <a:rPr lang="en-US" sz="1100" b="0" baseline="0" dirty="0" err="1">
                <a:latin typeface="MetaPro-Normal"/>
                <a:cs typeface="MetaPro-Normal"/>
              </a:rPr>
              <a:t>en</a:t>
            </a:r>
            <a:r>
              <a:rPr lang="en-US" sz="1100" b="0" baseline="0" dirty="0">
                <a:latin typeface="MetaPro-Normal"/>
                <a:cs typeface="MetaPro-Normal"/>
              </a:rPr>
              <a:t>-au/for-teachers/ocean-literacy/new-</a:t>
            </a:r>
            <a:r>
              <a:rPr lang="en-US" sz="1100" b="0" baseline="0" dirty="0" err="1">
                <a:latin typeface="MetaPro-Normal"/>
                <a:cs typeface="MetaPro-Normal"/>
              </a:rPr>
              <a:t>zealand</a:t>
            </a:r>
            <a:r>
              <a:rPr lang="en-US" sz="1100" b="0" baseline="0" dirty="0">
                <a:latin typeface="MetaPro-Normal"/>
                <a:cs typeface="MetaPro-Normal"/>
              </a:rPr>
              <a:t>-education-curriculum/</a:t>
            </a:r>
            <a:r>
              <a:rPr lang="en-US" sz="1100" b="0" baseline="0" dirty="0" err="1">
                <a:latin typeface="MetaPro-Normal"/>
                <a:cs typeface="MetaPro-Normal"/>
              </a:rPr>
              <a:t>kahoot</a:t>
            </a:r>
            <a:r>
              <a:rPr lang="en-US" sz="1100" b="0" baseline="0" dirty="0">
                <a:latin typeface="MetaPro-Normal"/>
                <a:cs typeface="MetaPro-Normal"/>
              </a:rPr>
              <a:t>-quizzes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Select settings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At </a:t>
            </a:r>
            <a:r>
              <a:rPr lang="en-US" sz="1100" b="0" baseline="0" dirty="0" err="1">
                <a:latin typeface="MetaPro-Normal"/>
                <a:cs typeface="MetaPro-Normal"/>
              </a:rPr>
              <a:t>Kahoot.it</a:t>
            </a:r>
            <a:r>
              <a:rPr lang="en-US" sz="1100" b="0" baseline="0" dirty="0">
                <a:latin typeface="MetaPro-Normal"/>
                <a:cs typeface="MetaPro-Normal"/>
              </a:rPr>
              <a:t>, learners enter game-pin and nickname on their own devices (phone, tablet, or computer).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Press “Start now”. The fun begins!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Learners answer questions on their own devices by selecting one of the four answer buttons.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MetaPro-Normal"/>
                <a:cs typeface="MetaPro-Normal"/>
              </a:rPr>
              <a:t>See additional instructions, options, and how to make your own </a:t>
            </a:r>
            <a:r>
              <a:rPr lang="en-US" sz="1100" b="0" baseline="0" dirty="0" err="1">
                <a:latin typeface="MetaPro-Normal"/>
                <a:cs typeface="MetaPro-Normal"/>
              </a:rPr>
              <a:t>Kahoot</a:t>
            </a:r>
            <a:r>
              <a:rPr lang="en-US" sz="1100" b="0" baseline="0" dirty="0">
                <a:latin typeface="MetaPro-Normal"/>
                <a:cs typeface="MetaPro-Normal"/>
              </a:rPr>
              <a:t> at: https://</a:t>
            </a:r>
            <a:r>
              <a:rPr lang="en-US" sz="1100" b="0" baseline="0" dirty="0" err="1">
                <a:latin typeface="MetaPro-Normal"/>
                <a:cs typeface="MetaPro-Normal"/>
              </a:rPr>
              <a:t>kahoot.com</a:t>
            </a:r>
            <a:endParaRPr lang="en-US" sz="1100" b="0" baseline="0" dirty="0">
              <a:latin typeface="MetaPro-Normal"/>
              <a:cs typeface="MetaPro-Norm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 baseline="0" dirty="0">
              <a:latin typeface="MetaPro-Normal"/>
              <a:cs typeface="MetaPro-Norm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545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869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/>
              <a:t>Click to edit Master subtitle style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AU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81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65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>
                <a:latin typeface="MetaPro-Normal"/>
                <a:cs typeface="MetaPro-Normal"/>
              </a:defRPr>
            </a:lvl1pPr>
            <a:lvl2pPr>
              <a:defRPr sz="2400">
                <a:latin typeface="MetaPro-Normal"/>
                <a:cs typeface="MetaPro-Normal"/>
              </a:defRPr>
            </a:lvl2pPr>
            <a:lvl3pPr>
              <a:defRPr sz="2000">
                <a:latin typeface="MetaPro-Normal"/>
                <a:cs typeface="MetaPro-Normal"/>
              </a:defRPr>
            </a:lvl3pPr>
            <a:lvl4pPr>
              <a:defRPr sz="1800">
                <a:latin typeface="MetaPro-Normal"/>
                <a:cs typeface="MetaPro-Normal"/>
              </a:defRPr>
            </a:lvl4pPr>
            <a:lvl5pPr>
              <a:defRPr sz="1800">
                <a:latin typeface="MetaPro-Normal"/>
                <a:cs typeface="MetaPro-Norm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65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5" r:link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26" y="-94079"/>
            <a:ext cx="9142275" cy="105848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995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dirty="0"/>
              <a:t>Click to edit Master text styles</a:t>
            </a:r>
          </a:p>
          <a:p>
            <a:pPr lvl="1"/>
            <a:r>
              <a:rPr lang="en-AU" dirty="0"/>
              <a:t>Second level</a:t>
            </a:r>
          </a:p>
          <a:p>
            <a:pPr lvl="2"/>
            <a:r>
              <a:rPr lang="en-AU" dirty="0"/>
              <a:t>Third level</a:t>
            </a:r>
          </a:p>
          <a:p>
            <a:pPr lvl="3"/>
            <a:r>
              <a:rPr lang="en-AU" dirty="0"/>
              <a:t>Fourth level</a:t>
            </a:r>
          </a:p>
          <a:p>
            <a:pPr lvl="4"/>
            <a:r>
              <a:rPr lang="en-AU" dirty="0"/>
              <a:t>Fifth level</a:t>
            </a:r>
            <a:endParaRPr lang="en-US" dirty="0"/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8623488" y="4654700"/>
            <a:ext cx="482600" cy="32765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9A7686-2FE7-036B-078F-E3081F70B35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04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chemeClr val="bg1"/>
          </a:solidFill>
          <a:latin typeface="MetaPro-Normal"/>
          <a:ea typeface="+mj-ea"/>
          <a:cs typeface="MetaPro-Normal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ts val="600"/>
        </a:spcBef>
        <a:spcAft>
          <a:spcPts val="600"/>
        </a:spcAft>
        <a:buFont typeface="Arial"/>
        <a:buChar char="•"/>
        <a:defRPr sz="3200" kern="1200">
          <a:solidFill>
            <a:schemeClr val="tx1"/>
          </a:solidFill>
          <a:latin typeface="MetaPro-Normal"/>
          <a:ea typeface="+mn-ea"/>
          <a:cs typeface="MetaPro-Norm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800" kern="1200">
          <a:solidFill>
            <a:schemeClr val="tx1"/>
          </a:solidFill>
          <a:latin typeface="MetaPro-Normal"/>
          <a:ea typeface="+mn-ea"/>
          <a:cs typeface="MetaPro-Norm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•"/>
        <a:defRPr sz="2400" kern="1200">
          <a:solidFill>
            <a:schemeClr val="tx1"/>
          </a:solidFill>
          <a:latin typeface="MetaPro-Normal"/>
          <a:ea typeface="+mn-ea"/>
          <a:cs typeface="MetaPro-Norm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–"/>
        <a:defRPr sz="2000" kern="1200">
          <a:solidFill>
            <a:schemeClr val="tx1"/>
          </a:solidFill>
          <a:latin typeface="MetaPro-Normal"/>
          <a:ea typeface="+mn-ea"/>
          <a:cs typeface="MetaPro-Norm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ts val="300"/>
        </a:spcBef>
        <a:spcAft>
          <a:spcPts val="300"/>
        </a:spcAft>
        <a:buFont typeface="Arial"/>
        <a:buChar char="»"/>
        <a:defRPr sz="2000" kern="1200">
          <a:solidFill>
            <a:schemeClr val="tx1"/>
          </a:solidFill>
          <a:latin typeface="MetaPro-Normal"/>
          <a:ea typeface="+mn-ea"/>
          <a:cs typeface="MetaPro-Norm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file://localhost/Users/rika/Dropbox/MSC%20Job/2020/Te%20Ara%20whakapapa%20of%20oceans.gif" TargetMode="External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3.png"/><Relationship Id="rId4" Type="http://schemas.openxmlformats.org/officeDocument/2006/relationships/image" Target="file://localhost/Users/rika/Dropbox/MSC%20Job/2020/MSC%20templates%20and%20graphics/TEMPLATE%20FILES/MSC%20GRAPHIC%20ASSETS/SCREEN%20RES/Illustration_BlueAssets/PNG/Blue_YellowSquare.pn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sc.org/en-au/for-teachers/ocean-literacy/new-zealand-education-curriculum/kahoot-quizzes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://eng.mataurangamaori.tki.org.nz/Support-materials/Te-Reo-Maori/Maori-Myths-Legends-and-Contemporary-Stories/Whaitere-the-enchanted-stingray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3.png"/><Relationship Id="rId4" Type="http://schemas.openxmlformats.org/officeDocument/2006/relationships/image" Target="file://localhost/Users/rika/Dropbox/MSC%20Job/2020/MSC%20templates%20and%20graphics/TEMPLATE%20FILES/MSC%20GRAPHIC%20ASSETS/SCREEN%20RES/Illustration_BlueAssets/PNG/Blue_YellowSquare.png" TargetMode="Externa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52613" y="2625886"/>
            <a:ext cx="4432781" cy="1973648"/>
          </a:xfrm>
          <a:prstGeom prst="rect">
            <a:avLst/>
          </a:prstGeom>
        </p:spPr>
      </p:pic>
      <p:pic>
        <p:nvPicPr>
          <p:cNvPr id="10" name="Picture 9" descr="Blue_Fish5 copy 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164" y="775968"/>
            <a:ext cx="4599077" cy="4047533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98079" y="991737"/>
            <a:ext cx="4123557" cy="3501133"/>
          </a:xfr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</a:p>
          <a:p>
            <a:pPr marL="0" indent="0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dirty="0">
                <a:latin typeface="Arial"/>
                <a:cs typeface="Arial"/>
              </a:rPr>
              <a:t>I</a:t>
            </a:r>
            <a:r>
              <a:rPr lang="mi-NZ" sz="2000" dirty="0">
                <a:latin typeface="Arial"/>
                <a:cs typeface="Arial"/>
              </a:rPr>
              <a:t>n te ao </a:t>
            </a:r>
            <a:r>
              <a:rPr lang="en-US" sz="2000" dirty="0">
                <a:latin typeface="Arial"/>
                <a:cs typeface="Arial"/>
              </a:rPr>
              <a:t>Māori [the Māori world]: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/>
                <a:cs typeface="Arial"/>
              </a:rPr>
              <a:t>All things are inter-connected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/>
                <a:cs typeface="Arial"/>
              </a:rPr>
              <a:t>We are related to the sea through whakapapa [family tree]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/>
                <a:cs typeface="Arial"/>
              </a:rPr>
              <a:t>People and the sea are children of </a:t>
            </a:r>
            <a:r>
              <a:rPr lang="en-US" sz="1800" dirty="0" err="1">
                <a:latin typeface="Arial"/>
                <a:cs typeface="Arial"/>
              </a:rPr>
              <a:t>Papatūānuku</a:t>
            </a:r>
            <a:r>
              <a:rPr lang="en-US" sz="1800" dirty="0">
                <a:latin typeface="Arial"/>
                <a:cs typeface="Arial"/>
              </a:rPr>
              <a:t> [earth mother] and </a:t>
            </a:r>
            <a:r>
              <a:rPr lang="en-US" sz="1800" dirty="0" err="1">
                <a:latin typeface="Arial"/>
                <a:cs typeface="Arial"/>
              </a:rPr>
              <a:t>Ranginui</a:t>
            </a:r>
            <a:r>
              <a:rPr lang="en-US" sz="1800" dirty="0">
                <a:latin typeface="Arial"/>
                <a:cs typeface="Arial"/>
              </a:rPr>
              <a:t> [sky father]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dirty="0">
                <a:latin typeface="Arial"/>
                <a:cs typeface="Arial"/>
              </a:rPr>
              <a:t>“Ko au te moana, te moana </a:t>
            </a:r>
            <a:r>
              <a:rPr lang="en-US" sz="1800" dirty="0" err="1">
                <a:latin typeface="Arial"/>
                <a:cs typeface="Arial"/>
              </a:rPr>
              <a:t>ko</a:t>
            </a:r>
            <a:r>
              <a:rPr lang="en-US" sz="1800" dirty="0">
                <a:latin typeface="Arial"/>
                <a:cs typeface="Arial"/>
              </a:rPr>
              <a:t> au” [I am the sea, the sea is me]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Arial Narrow"/>
              <a:cs typeface="Arial Narrow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US" sz="1800" dirty="0">
              <a:latin typeface="Arial Narrow"/>
              <a:cs typeface="Arial Narrow"/>
            </a:endParaRPr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156427" y="2965460"/>
            <a:ext cx="3583715" cy="17891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 rot="16452081">
            <a:off x="8019126" y="1759931"/>
            <a:ext cx="170209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dirty="0"/>
              <a:t>Source: Te </a:t>
            </a:r>
            <a:r>
              <a:rPr lang="en-US" sz="1300" dirty="0" err="1"/>
              <a:t>Ara.govt.nz</a:t>
            </a:r>
            <a:r>
              <a:rPr lang="en-US" sz="1300" dirty="0"/>
              <a:t>  </a:t>
            </a:r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130151" y="110534"/>
            <a:ext cx="9013850" cy="627528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latin typeface="Arial Narrow"/>
                <a:cs typeface="Arial Narrow"/>
              </a:rPr>
              <a:t>IMPORTANCE OF THE SEA TO US </a:t>
            </a:r>
            <a:br>
              <a:rPr lang="en-US" sz="3600" dirty="0"/>
            </a:br>
            <a:r>
              <a:rPr lang="en-US" sz="2200" dirty="0">
                <a:latin typeface="Arial Narrow"/>
                <a:cs typeface="Arial Narrow"/>
              </a:rPr>
              <a:t>Focusing Questions: Why is the sea important for me? How am I connected with the sea?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7937671" y="-122112"/>
            <a:ext cx="993675" cy="89139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8647162" y="201274"/>
            <a:ext cx="993675" cy="891395"/>
          </a:xfrm>
          <a:prstGeom prst="rect">
            <a:avLst/>
          </a:prstGeom>
        </p:spPr>
      </p:pic>
      <p:pic>
        <p:nvPicPr>
          <p:cNvPr id="7" name="Te Ara whakapapa of oceans.gif" descr="/Users/rika/Dropbox/MSC Job/2020/Te Ara whakapapa of oceans.gif"/>
          <p:cNvPicPr>
            <a:picLocks noGrp="1" noChangeAspect="1"/>
          </p:cNvPicPr>
          <p:nvPr>
            <p:ph sz="half" idx="2"/>
          </p:nvPr>
        </p:nvPicPr>
        <p:blipFill rotWithShape="1">
          <a:blip r:embed="rId5" r:link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061" b="12879"/>
          <a:stretch/>
        </p:blipFill>
        <p:spPr>
          <a:xfrm rot="235503">
            <a:off x="5127112" y="1095147"/>
            <a:ext cx="3571076" cy="134814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3" name="Content Placeholder 4"/>
          <p:cNvSpPr txBox="1">
            <a:spLocks/>
          </p:cNvSpPr>
          <p:nvPr/>
        </p:nvSpPr>
        <p:spPr>
          <a:xfrm>
            <a:off x="4692005" y="2850259"/>
            <a:ext cx="4187529" cy="226547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6DE"/>
                </a:solidFill>
                <a:latin typeface="Arial Narrow"/>
                <a:cs typeface="Arial Narrow"/>
              </a:rPr>
              <a:t>HE PĀTAI / CONSIDER THIS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/>
                <a:cs typeface="Arial"/>
              </a:rPr>
              <a:t>What kai moana [seafood] have you eaten or caught lately? 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1800" dirty="0">
                <a:latin typeface="Arial"/>
                <a:cs typeface="Arial"/>
              </a:rPr>
              <a:t>What beaches have you visited? </a:t>
            </a:r>
          </a:p>
        </p:txBody>
      </p:sp>
    </p:spTree>
    <p:extLst>
      <p:ext uri="{BB962C8B-B14F-4D97-AF65-F5344CB8AC3E}">
        <p14:creationId xmlns:p14="http://schemas.microsoft.com/office/powerpoint/2010/main" val="357049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lue_YellowSquare.png" descr="/Users/rika/Dropbox/MSC Job/2020/MSC templates and graphics/TEMPLATE FILES/MSC GRAPHIC ASSETS/SCREEN RES/Illustration_BlueAssets/PNG/Blue_YellowSquare.pn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3797" y="2539766"/>
            <a:ext cx="3557275" cy="2255172"/>
          </a:xfrm>
          <a:prstGeom prst="rect">
            <a:avLst/>
          </a:prstGeom>
        </p:spPr>
      </p:pic>
      <p:pic>
        <p:nvPicPr>
          <p:cNvPr id="10" name="Picture 9" descr="Blue_Fish5 copy 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59817"/>
            <a:ext cx="5586726" cy="3904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693" y="123879"/>
            <a:ext cx="8426530" cy="627528"/>
          </a:xfrm>
        </p:spPr>
        <p:txBody>
          <a:bodyPr>
            <a:noAutofit/>
          </a:bodyPr>
          <a:lstStyle/>
          <a:p>
            <a:r>
              <a:rPr lang="en-US" sz="3200" dirty="0">
                <a:latin typeface="Arial Narrow"/>
                <a:cs typeface="Arial Narrow"/>
              </a:rPr>
              <a:t>IMPORTANCE OF THE SEA TO US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88669" y="1094000"/>
            <a:ext cx="5085828" cy="3582968"/>
          </a:xfrm>
        </p:spPr>
        <p:txBody>
          <a:bodyPr>
            <a:noAutofit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 / DISCUSSION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Oceans cover 71% of the earth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Oceans hold 97% of the world’s water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Oceans affect climate &amp; weather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Many of us eat fish and visit the sea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Many </a:t>
            </a:r>
            <a:r>
              <a:rPr lang="en-US" sz="2000" dirty="0" err="1">
                <a:latin typeface="Arial"/>
                <a:cs typeface="Arial"/>
              </a:rPr>
              <a:t>tūpuna</a:t>
            </a:r>
            <a:r>
              <a:rPr lang="en-US" sz="2000" dirty="0">
                <a:latin typeface="Arial"/>
                <a:cs typeface="Arial"/>
              </a:rPr>
              <a:t> / ancestors travelled to Aotearoa New Zealand by </a:t>
            </a:r>
            <a:r>
              <a:rPr lang="en-US" sz="2000" dirty="0" err="1">
                <a:latin typeface="Arial"/>
                <a:cs typeface="Arial"/>
              </a:rPr>
              <a:t>waka</a:t>
            </a:r>
            <a:r>
              <a:rPr lang="en-US" sz="2000" dirty="0">
                <a:latin typeface="Arial"/>
                <a:cs typeface="Arial"/>
              </a:rPr>
              <a:t> / boat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W</a:t>
            </a:r>
            <a:r>
              <a:rPr lang="x-none" sz="2000" dirty="0">
                <a:latin typeface="Arial"/>
                <a:cs typeface="Arial"/>
              </a:rPr>
              <a:t>e </a:t>
            </a:r>
            <a:r>
              <a:rPr lang="en-US" sz="2000" dirty="0">
                <a:latin typeface="Arial"/>
                <a:cs typeface="Arial"/>
              </a:rPr>
              <a:t>are all connected to the sea</a:t>
            </a:r>
          </a:p>
        </p:txBody>
      </p:sp>
      <p:pic>
        <p:nvPicPr>
          <p:cNvPr id="8" name="Content Placeholder 7" descr="iStock Barracuda fish swimming in a swirl-scr SMALLER2.png"/>
          <p:cNvPicPr>
            <a:picLocks noGrp="1" noChangeAspect="1"/>
          </p:cNvPicPr>
          <p:nvPr>
            <p:ph sz="half" idx="2"/>
          </p:nvPr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rot="492527">
            <a:off x="6210614" y="552915"/>
            <a:ext cx="2545312" cy="2139353"/>
          </a:xfrm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5586726" y="2863020"/>
            <a:ext cx="3375671" cy="16841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x-none" sz="20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2000" b="1" dirty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x-none" sz="20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>
                <a:latin typeface="Arial"/>
                <a:cs typeface="Arial"/>
              </a:rPr>
              <a:t>Explore the importance of the sea more deeply using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800" dirty="0">
                <a:solidFill>
                  <a:srgbClr val="175EAA"/>
                </a:solidFill>
                <a:latin typeface="Arial"/>
                <a:cs typeface="Arial"/>
              </a:rPr>
              <a:t>Ocean Connections Teacher Outline</a:t>
            </a:r>
            <a:endParaRPr lang="en-US" sz="1800" dirty="0">
              <a:latin typeface="Arial"/>
              <a:cs typeface="Arial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7937671" y="-122112"/>
            <a:ext cx="993675" cy="89139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8647162" y="201274"/>
            <a:ext cx="993675" cy="89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83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lue_YellowSquare.png" descr="/Users/rika/Dropbox/MSC Job/2020/MSC templates and graphics/TEMPLATE FILES/MSC GRAPHIC ASSETS/SCREEN RES/Illustration_BlueAssets/PNG/Blue_YellowSquare.png"/>
          <p:cNvPicPr>
            <a:picLocks noChangeAspect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04267" y="751407"/>
            <a:ext cx="4457703" cy="4079650"/>
          </a:xfrm>
          <a:prstGeom prst="rect">
            <a:avLst/>
          </a:prstGeom>
        </p:spPr>
      </p:pic>
      <p:pic>
        <p:nvPicPr>
          <p:cNvPr id="16" name="Picture 15" descr="Blue_Fish5 copy 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3841" y="751407"/>
            <a:ext cx="5025810" cy="4079650"/>
          </a:xfrm>
          <a:prstGeom prst="rect">
            <a:avLst/>
          </a:prstGeom>
        </p:spPr>
      </p:pic>
      <p:sp>
        <p:nvSpPr>
          <p:cNvPr id="19" name="Content Placeholder 2"/>
          <p:cNvSpPr txBox="1">
            <a:spLocks/>
          </p:cNvSpPr>
          <p:nvPr/>
        </p:nvSpPr>
        <p:spPr>
          <a:xfrm>
            <a:off x="225621" y="1083409"/>
            <a:ext cx="4383080" cy="37476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32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8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4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–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»"/>
              <a:defRPr sz="2000" kern="1200">
                <a:solidFill>
                  <a:schemeClr val="tx1"/>
                </a:solidFill>
                <a:latin typeface="Meta office pro"/>
                <a:ea typeface="+mn-ea"/>
                <a:cs typeface="Meta office pro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US" sz="2000" b="1" dirty="0">
                <a:solidFill>
                  <a:srgbClr val="00B194"/>
                </a:solidFill>
                <a:latin typeface="Arial Narrow"/>
                <a:cs typeface="Arial Narrow"/>
              </a:rPr>
              <a:t>KŌRERORERO/ DISCUSSION</a:t>
            </a:r>
          </a:p>
          <a:p>
            <a:pPr marL="260350" indent="-260350"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Many of our </a:t>
            </a:r>
            <a:r>
              <a:rPr lang="en-US" sz="2000" dirty="0" err="1">
                <a:latin typeface="Arial"/>
                <a:cs typeface="Arial"/>
              </a:rPr>
              <a:t>tūpuna</a:t>
            </a:r>
            <a:r>
              <a:rPr lang="en-US" sz="2000" dirty="0">
                <a:latin typeface="Arial"/>
                <a:cs typeface="Arial"/>
              </a:rPr>
              <a:t> [ancestors] were fishing folk</a:t>
            </a:r>
          </a:p>
          <a:p>
            <a:pPr marL="184150" indent="-184150"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The sea and its bounty is a</a:t>
            </a:r>
            <a:r>
              <a:rPr lang="en-US" sz="2000" b="1" dirty="0">
                <a:latin typeface="Arial"/>
                <a:cs typeface="Arial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Taonga</a:t>
            </a:r>
            <a:r>
              <a:rPr lang="en-US" sz="2000" dirty="0">
                <a:solidFill>
                  <a:srgbClr val="175EAA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/>
                <a:cs typeface="Arial"/>
              </a:rPr>
              <a:t>Tuku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Arial"/>
                <a:cs typeface="Arial"/>
              </a:rPr>
              <a:t>iho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 [a </a:t>
            </a:r>
            <a:r>
              <a:rPr lang="en-US" sz="2000" dirty="0">
                <a:latin typeface="Arial"/>
                <a:cs typeface="Arial"/>
              </a:rPr>
              <a:t>treasure passed down from previous generations]</a:t>
            </a:r>
          </a:p>
          <a:p>
            <a:pPr marL="184150" indent="-184150">
              <a:spcBef>
                <a:spcPts val="300"/>
              </a:spcBef>
              <a:spcAft>
                <a:spcPts val="300"/>
              </a:spcAft>
            </a:pPr>
            <a:r>
              <a:rPr lang="en-US" sz="2000" dirty="0">
                <a:latin typeface="Arial"/>
                <a:cs typeface="Arial"/>
              </a:rPr>
              <a:t>By being good </a:t>
            </a:r>
            <a:r>
              <a:rPr lang="en-US" sz="2000" dirty="0">
                <a:solidFill>
                  <a:srgbClr val="000000"/>
                </a:solidFill>
                <a:latin typeface="Arial"/>
                <a:cs typeface="Arial"/>
              </a:rPr>
              <a:t>kaitiaki </a:t>
            </a:r>
            <a:r>
              <a:rPr lang="en-US" sz="2000" dirty="0">
                <a:latin typeface="Arial"/>
                <a:cs typeface="Arial"/>
              </a:rPr>
              <a:t>[guardians or those that look after] the ocean will provide for generations to come</a:t>
            </a:r>
          </a:p>
        </p:txBody>
      </p:sp>
      <p:pic>
        <p:nvPicPr>
          <p:cNvPr id="2" name="Picture 1" descr="ocean-4549747_1280.jp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283018">
            <a:off x="6709245" y="920525"/>
            <a:ext cx="2199680" cy="139304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971969" y="2355193"/>
            <a:ext cx="3871941" cy="19540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009AC7"/>
                </a:solidFill>
                <a:latin typeface="Arial Narrow"/>
                <a:cs typeface="Arial Narrow"/>
              </a:rPr>
              <a:t>KŌRERO PUKAPUKA / READ</a:t>
            </a:r>
          </a:p>
          <a:p>
            <a:pPr algn="ctr">
              <a:lnSpc>
                <a:spcPct val="112000"/>
              </a:lnSpc>
            </a:pPr>
            <a:r>
              <a:rPr lang="x-none" dirty="0">
                <a:latin typeface="Arial"/>
                <a:cs typeface="Arial"/>
              </a:rPr>
              <a:t>Read the story about Whaitere the </a:t>
            </a:r>
            <a:r>
              <a:rPr lang="x-none" dirty="0">
                <a:latin typeface="Arial"/>
                <a:cs typeface="Arial"/>
                <a:hlinkClick r:id="rId7"/>
              </a:rPr>
              <a:t>stingray who became a kaitiaki</a:t>
            </a:r>
            <a:endParaRPr lang="x-none" dirty="0">
              <a:latin typeface="Arial"/>
              <a:cs typeface="Arial"/>
            </a:endParaRPr>
          </a:p>
          <a:p>
            <a:pPr algn="ctr">
              <a:lnSpc>
                <a:spcPct val="112000"/>
              </a:lnSpc>
            </a:pPr>
            <a:endParaRPr lang="x-none" dirty="0">
              <a:latin typeface="Arial"/>
              <a:cs typeface="Arial"/>
            </a:endParaRPr>
          </a:p>
          <a:p>
            <a:pPr algn="ctr">
              <a:defRPr/>
            </a:pPr>
            <a:r>
              <a:rPr lang="x-none" sz="20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</a:t>
            </a:r>
            <a:r>
              <a:rPr lang="en-AU" sz="2000" b="1" dirty="0">
                <a:solidFill>
                  <a:srgbClr val="175EAA"/>
                </a:solidFill>
                <a:latin typeface="Arial Narrow"/>
                <a:cs typeface="Arial Narrow"/>
              </a:rPr>
              <a:t>Y</a:t>
            </a:r>
            <a:endParaRPr lang="x-none" sz="2000" b="1" dirty="0">
              <a:solidFill>
                <a:srgbClr val="175EAA"/>
              </a:solidFill>
              <a:latin typeface="Arial Narrow"/>
              <a:cs typeface="Arial Narrow"/>
            </a:endParaRP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x-none" dirty="0">
                <a:latin typeface="Arial"/>
                <a:cs typeface="Arial"/>
              </a:rPr>
              <a:t>Play </a:t>
            </a:r>
            <a:r>
              <a:rPr lang="x-none" dirty="0">
                <a:solidFill>
                  <a:srgbClr val="175EAA"/>
                </a:solidFill>
                <a:latin typeface="Arial"/>
                <a:cs typeface="Arial"/>
              </a:rPr>
              <a:t>Whaitere </a:t>
            </a:r>
            <a:r>
              <a:rPr lang="x-none" dirty="0">
                <a:solidFill>
                  <a:srgbClr val="175EAA"/>
                </a:solidFill>
                <a:latin typeface="Arial"/>
                <a:cs typeface="Arial"/>
                <a:hlinkClick r:id="rId8"/>
              </a:rPr>
              <a:t>Kahoot</a:t>
            </a:r>
            <a:endParaRPr lang="en-US" dirty="0">
              <a:solidFill>
                <a:srgbClr val="175EAA"/>
              </a:solidFill>
              <a:latin typeface="Arial"/>
              <a:cs typeface="Arial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7937671" y="-122112"/>
            <a:ext cx="993675" cy="89139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0159">
            <a:off x="8647162" y="201274"/>
            <a:ext cx="993675" cy="891395"/>
          </a:xfrm>
          <a:prstGeom prst="rect">
            <a:avLst/>
          </a:prstGeom>
        </p:spPr>
      </p:pic>
      <p:sp>
        <p:nvSpPr>
          <p:cNvPr id="14" name="Title 1"/>
          <p:cNvSpPr txBox="1">
            <a:spLocks/>
          </p:cNvSpPr>
          <p:nvPr/>
        </p:nvSpPr>
        <p:spPr>
          <a:xfrm>
            <a:off x="132693" y="123879"/>
            <a:ext cx="8426530" cy="6275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MetaPro-Normal"/>
                <a:ea typeface="+mj-ea"/>
                <a:cs typeface="MetaPro-Normal"/>
              </a:defRPr>
            </a:lvl1pPr>
          </a:lstStyle>
          <a:p>
            <a:r>
              <a:rPr lang="en-US" sz="3200" dirty="0">
                <a:latin typeface="Arial Narrow"/>
                <a:cs typeface="Arial Narrow"/>
              </a:rPr>
              <a:t>IMPORTANCE OF THE SEA TO US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132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495" y="1005841"/>
            <a:ext cx="7739473" cy="352822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moana, he tai ika, 	</a:t>
            </a:r>
            <a:endParaRPr lang="en-IN" sz="4900" dirty="0">
              <a:solidFill>
                <a:srgbClr val="175EAA"/>
              </a:solidFill>
              <a:latin typeface="Local Brewery Five"/>
              <a:cs typeface="Local Brewery Five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He tai timu</a:t>
            </a:r>
            <a:r>
              <a:rPr lang="mi-NZ" sz="4900" dirty="0">
                <a:solidFill>
                  <a:srgbClr val="175EAA"/>
                </a:solidFill>
                <a:latin typeface="Local Brewery Five"/>
                <a:cs typeface="Local Brewery Five"/>
              </a:rPr>
              <a:t>, he ika nunumi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300" dirty="0"/>
          </a:p>
          <a:p>
            <a:pPr marL="0" indent="0" algn="ctr">
              <a:buNone/>
            </a:pPr>
            <a:r>
              <a:rPr lang="en-NZ" sz="1700" i="1" dirty="0"/>
              <a:t>A sea that is healthy, is a sea that flourishes with life	</a:t>
            </a:r>
            <a:endParaRPr lang="en-IN" sz="1700" dirty="0"/>
          </a:p>
          <a:p>
            <a:pPr marL="0" indent="0" algn="ctr">
              <a:buNone/>
            </a:pPr>
            <a:r>
              <a:rPr lang="en-NZ" sz="1700" i="1" dirty="0"/>
              <a:t>A sea in decline, becomes void of sea life</a:t>
            </a:r>
            <a:r>
              <a:rPr lang="en-IN" sz="1700" dirty="0"/>
              <a:t> </a:t>
            </a:r>
            <a:endParaRPr lang="mi-NZ" sz="17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mi-NZ" sz="1800" dirty="0"/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NZ" sz="1700" dirty="0"/>
              <a:t>Whaktauki or proverb – it outlines a two way context;  the need for caring for the ocean or the repercussions of mismanagement of resources</a:t>
            </a:r>
            <a:endParaRPr lang="en-IN" sz="1700" dirty="0"/>
          </a:p>
        </p:txBody>
      </p:sp>
      <p:pic>
        <p:nvPicPr>
          <p:cNvPr id="2" name="Picture 1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990894" y="-144657"/>
            <a:ext cx="1981787" cy="1424150"/>
          </a:xfrm>
          <a:prstGeom prst="rect">
            <a:avLst/>
          </a:prstGeom>
        </p:spPr>
      </p:pic>
      <p:pic>
        <p:nvPicPr>
          <p:cNvPr id="3" name="Picture 2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414" y="-555690"/>
            <a:ext cx="2090018" cy="1501927"/>
          </a:xfrm>
          <a:prstGeom prst="rect">
            <a:avLst/>
          </a:prstGeom>
        </p:spPr>
      </p:pic>
      <p:pic>
        <p:nvPicPr>
          <p:cNvPr id="11" name="Picture 10" descr="White_Seabream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2413" y="-363960"/>
            <a:ext cx="1957419" cy="1406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88307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111253</TotalTime>
  <Words>848</Words>
  <Application>Microsoft Macintosh PowerPoint</Application>
  <PresentationFormat>On-screen Show (16:9)</PresentationFormat>
  <Paragraphs>88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Narrow</vt:lpstr>
      <vt:lpstr>Calibri</vt:lpstr>
      <vt:lpstr>Local Brewery Five</vt:lpstr>
      <vt:lpstr>Meta office pro</vt:lpstr>
      <vt:lpstr>MetaPro-Normal</vt:lpstr>
      <vt:lpstr>Office Theme</vt:lpstr>
      <vt:lpstr>IMPORTANCE OF THE SEA TO US  Focusing Questions: Why is the sea important for me? How am I connected with the sea?</vt:lpstr>
      <vt:lpstr>IMPORTANCE OF THE SEA TO US </vt:lpstr>
      <vt:lpstr>PowerPoint Presentation</vt:lpstr>
      <vt:lpstr>PowerPoint Presentation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605</cp:revision>
  <dcterms:created xsi:type="dcterms:W3CDTF">2020-01-12T01:38:21Z</dcterms:created>
  <dcterms:modified xsi:type="dcterms:W3CDTF">2022-07-16T06:08:55Z</dcterms:modified>
</cp:coreProperties>
</file>