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2" saveSubsetFonts="1" autoCompressPictures="0">
  <p:sldMasterIdLst>
    <p:sldMasterId id="2147483648" r:id="rId1"/>
  </p:sldMasterIdLst>
  <p:notesMasterIdLst>
    <p:notesMasterId r:id="rId8"/>
  </p:notesMasterIdLst>
  <p:handoutMasterIdLst>
    <p:handoutMasterId r:id="rId9"/>
  </p:handoutMasterIdLst>
  <p:sldIdLst>
    <p:sldId id="322" r:id="rId2"/>
    <p:sldId id="349" r:id="rId3"/>
    <p:sldId id="258" r:id="rId4"/>
    <p:sldId id="260" r:id="rId5"/>
    <p:sldId id="328" r:id="rId6"/>
    <p:sldId id="339"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194"/>
    <a:srgbClr val="002E6C"/>
    <a:srgbClr val="009AC7"/>
    <a:srgbClr val="00B6DE"/>
    <a:srgbClr val="175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E4ACE9-DD32-304F-B4C3-5684DEE5F8D4}" v="1" dt="2024-05-07T06:38:18.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4773" autoAdjust="0"/>
  </p:normalViewPr>
  <p:slideViewPr>
    <p:cSldViewPr snapToGrid="0" snapToObjects="1">
      <p:cViewPr varScale="1">
        <p:scale>
          <a:sx n="112" d="100"/>
          <a:sy n="112" d="100"/>
        </p:scale>
        <p:origin x="536" y="184"/>
      </p:cViewPr>
      <p:guideLst>
        <p:guide orient="horz" pos="1620"/>
        <p:guide pos="2880"/>
      </p:guideLst>
    </p:cSldViewPr>
  </p:slideViewPr>
  <p:outlineViewPr>
    <p:cViewPr>
      <p:scale>
        <a:sx n="33" d="100"/>
        <a:sy n="33" d="100"/>
      </p:scale>
      <p:origin x="0" y="24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41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a Milne" userId="d5d520ec-da04-4164-b1f6-43a48e255efa" providerId="ADAL" clId="{54E4ACE9-DD32-304F-B4C3-5684DEE5F8D4}"/>
    <pc:docChg chg="delSld">
      <pc:chgData name="Rika Milne" userId="d5d520ec-da04-4164-b1f6-43a48e255efa" providerId="ADAL" clId="{54E4ACE9-DD32-304F-B4C3-5684DEE5F8D4}" dt="2024-05-09T08:46:50.943" v="23" actId="2696"/>
      <pc:docMkLst>
        <pc:docMk/>
      </pc:docMkLst>
      <pc:sldChg chg="del">
        <pc:chgData name="Rika Milne" userId="d5d520ec-da04-4164-b1f6-43a48e255efa" providerId="ADAL" clId="{54E4ACE9-DD32-304F-B4C3-5684DEE5F8D4}" dt="2024-05-09T08:46:50.883" v="18" actId="2696"/>
        <pc:sldMkLst>
          <pc:docMk/>
          <pc:sldMk cId="1827224967" sldId="266"/>
        </pc:sldMkLst>
      </pc:sldChg>
      <pc:sldChg chg="del">
        <pc:chgData name="Rika Milne" userId="d5d520ec-da04-4164-b1f6-43a48e255efa" providerId="ADAL" clId="{54E4ACE9-DD32-304F-B4C3-5684DEE5F8D4}" dt="2024-05-09T08:46:50.900" v="22" actId="2696"/>
        <pc:sldMkLst>
          <pc:docMk/>
          <pc:sldMk cId="2259666450" sldId="268"/>
        </pc:sldMkLst>
      </pc:sldChg>
      <pc:sldChg chg="del">
        <pc:chgData name="Rika Milne" userId="d5d520ec-da04-4164-b1f6-43a48e255efa" providerId="ADAL" clId="{54E4ACE9-DD32-304F-B4C3-5684DEE5F8D4}" dt="2024-05-09T08:46:50.876" v="14" actId="2696"/>
        <pc:sldMkLst>
          <pc:docMk/>
          <pc:sldMk cId="3517222217" sldId="270"/>
        </pc:sldMkLst>
      </pc:sldChg>
      <pc:sldChg chg="del">
        <pc:chgData name="Rika Milne" userId="d5d520ec-da04-4164-b1f6-43a48e255efa" providerId="ADAL" clId="{54E4ACE9-DD32-304F-B4C3-5684DEE5F8D4}" dt="2024-05-07T06:35:09.121" v="3" actId="2696"/>
        <pc:sldMkLst>
          <pc:docMk/>
          <pc:sldMk cId="1023834172" sldId="279"/>
        </pc:sldMkLst>
      </pc:sldChg>
      <pc:sldChg chg="del">
        <pc:chgData name="Rika Milne" userId="d5d520ec-da04-4164-b1f6-43a48e255efa" providerId="ADAL" clId="{54E4ACE9-DD32-304F-B4C3-5684DEE5F8D4}" dt="2024-05-09T08:46:50.867" v="11" actId="2696"/>
        <pc:sldMkLst>
          <pc:docMk/>
          <pc:sldMk cId="131379959" sldId="280"/>
        </pc:sldMkLst>
      </pc:sldChg>
      <pc:sldChg chg="del">
        <pc:chgData name="Rika Milne" userId="d5d520ec-da04-4164-b1f6-43a48e255efa" providerId="ADAL" clId="{54E4ACE9-DD32-304F-B4C3-5684DEE5F8D4}" dt="2024-05-09T08:46:50.873" v="13" actId="2696"/>
        <pc:sldMkLst>
          <pc:docMk/>
          <pc:sldMk cId="223554493" sldId="283"/>
        </pc:sldMkLst>
      </pc:sldChg>
      <pc:sldChg chg="del">
        <pc:chgData name="Rika Milne" userId="d5d520ec-da04-4164-b1f6-43a48e255efa" providerId="ADAL" clId="{54E4ACE9-DD32-304F-B4C3-5684DEE5F8D4}" dt="2024-05-09T08:46:50.880" v="16" actId="2696"/>
        <pc:sldMkLst>
          <pc:docMk/>
          <pc:sldMk cId="3588856059" sldId="284"/>
        </pc:sldMkLst>
      </pc:sldChg>
      <pc:sldChg chg="del">
        <pc:chgData name="Rika Milne" userId="d5d520ec-da04-4164-b1f6-43a48e255efa" providerId="ADAL" clId="{54E4ACE9-DD32-304F-B4C3-5684DEE5F8D4}" dt="2024-05-07T06:35:09.130" v="8" actId="2696"/>
        <pc:sldMkLst>
          <pc:docMk/>
          <pc:sldMk cId="3570494703" sldId="304"/>
        </pc:sldMkLst>
      </pc:sldChg>
      <pc:sldChg chg="del">
        <pc:chgData name="Rika Milne" userId="d5d520ec-da04-4164-b1f6-43a48e255efa" providerId="ADAL" clId="{54E4ACE9-DD32-304F-B4C3-5684DEE5F8D4}" dt="2024-05-07T06:35:09.124" v="5" actId="2696"/>
        <pc:sldMkLst>
          <pc:docMk/>
          <pc:sldMk cId="1601337788" sldId="305"/>
        </pc:sldMkLst>
      </pc:sldChg>
      <pc:sldChg chg="del">
        <pc:chgData name="Rika Milne" userId="d5d520ec-da04-4164-b1f6-43a48e255efa" providerId="ADAL" clId="{54E4ACE9-DD32-304F-B4C3-5684DEE5F8D4}" dt="2024-05-09T08:46:50.871" v="12" actId="2696"/>
        <pc:sldMkLst>
          <pc:docMk/>
          <pc:sldMk cId="1760634091" sldId="306"/>
        </pc:sldMkLst>
      </pc:sldChg>
      <pc:sldChg chg="del">
        <pc:chgData name="Rika Milne" userId="d5d520ec-da04-4164-b1f6-43a48e255efa" providerId="ADAL" clId="{54E4ACE9-DD32-304F-B4C3-5684DEE5F8D4}" dt="2024-05-09T08:46:50.886" v="19" actId="2696"/>
        <pc:sldMkLst>
          <pc:docMk/>
          <pc:sldMk cId="2987000905" sldId="309"/>
        </pc:sldMkLst>
      </pc:sldChg>
      <pc:sldChg chg="del">
        <pc:chgData name="Rika Milne" userId="d5d520ec-da04-4164-b1f6-43a48e255efa" providerId="ADAL" clId="{54E4ACE9-DD32-304F-B4C3-5684DEE5F8D4}" dt="2024-05-07T06:35:09.117" v="1" actId="2696"/>
        <pc:sldMkLst>
          <pc:docMk/>
          <pc:sldMk cId="1865944649" sldId="311"/>
        </pc:sldMkLst>
      </pc:sldChg>
      <pc:sldChg chg="del">
        <pc:chgData name="Rika Milne" userId="d5d520ec-da04-4164-b1f6-43a48e255efa" providerId="ADAL" clId="{54E4ACE9-DD32-304F-B4C3-5684DEE5F8D4}" dt="2024-05-07T06:35:09.122" v="4" actId="2696"/>
        <pc:sldMkLst>
          <pc:docMk/>
          <pc:sldMk cId="3738382941" sldId="321"/>
        </pc:sldMkLst>
      </pc:sldChg>
      <pc:sldChg chg="del">
        <pc:chgData name="Rika Milne" userId="d5d520ec-da04-4164-b1f6-43a48e255efa" providerId="ADAL" clId="{54E4ACE9-DD32-304F-B4C3-5684DEE5F8D4}" dt="2024-05-07T06:35:09.127" v="7" actId="2696"/>
        <pc:sldMkLst>
          <pc:docMk/>
          <pc:sldMk cId="346101068" sldId="330"/>
        </pc:sldMkLst>
      </pc:sldChg>
      <pc:sldChg chg="del">
        <pc:chgData name="Rika Milne" userId="d5d520ec-da04-4164-b1f6-43a48e255efa" providerId="ADAL" clId="{54E4ACE9-DD32-304F-B4C3-5684DEE5F8D4}" dt="2024-05-07T06:35:09.126" v="6" actId="2696"/>
        <pc:sldMkLst>
          <pc:docMk/>
          <pc:sldMk cId="1178883029" sldId="331"/>
        </pc:sldMkLst>
      </pc:sldChg>
      <pc:sldChg chg="del">
        <pc:chgData name="Rika Milne" userId="d5d520ec-da04-4164-b1f6-43a48e255efa" providerId="ADAL" clId="{54E4ACE9-DD32-304F-B4C3-5684DEE5F8D4}" dt="2024-05-07T06:35:09.113" v="0" actId="2696"/>
        <pc:sldMkLst>
          <pc:docMk/>
          <pc:sldMk cId="4021325204" sldId="333"/>
        </pc:sldMkLst>
      </pc:sldChg>
      <pc:sldChg chg="del">
        <pc:chgData name="Rika Milne" userId="d5d520ec-da04-4164-b1f6-43a48e255efa" providerId="ADAL" clId="{54E4ACE9-DD32-304F-B4C3-5684DEE5F8D4}" dt="2024-05-09T08:46:50.890" v="21" actId="2696"/>
        <pc:sldMkLst>
          <pc:docMk/>
          <pc:sldMk cId="2997845737" sldId="336"/>
        </pc:sldMkLst>
      </pc:sldChg>
      <pc:sldChg chg="del">
        <pc:chgData name="Rika Milne" userId="d5d520ec-da04-4164-b1f6-43a48e255efa" providerId="ADAL" clId="{54E4ACE9-DD32-304F-B4C3-5684DEE5F8D4}" dt="2024-05-07T06:35:09.132" v="9" actId="2696"/>
        <pc:sldMkLst>
          <pc:docMk/>
          <pc:sldMk cId="426512882" sldId="343"/>
        </pc:sldMkLst>
      </pc:sldChg>
      <pc:sldChg chg="del">
        <pc:chgData name="Rika Milne" userId="d5d520ec-da04-4164-b1f6-43a48e255efa" providerId="ADAL" clId="{54E4ACE9-DD32-304F-B4C3-5684DEE5F8D4}" dt="2024-05-09T08:46:50.881" v="17" actId="2696"/>
        <pc:sldMkLst>
          <pc:docMk/>
          <pc:sldMk cId="2678830737" sldId="344"/>
        </pc:sldMkLst>
      </pc:sldChg>
      <pc:sldChg chg="del">
        <pc:chgData name="Rika Milne" userId="d5d520ec-da04-4164-b1f6-43a48e255efa" providerId="ADAL" clId="{54E4ACE9-DD32-304F-B4C3-5684DEE5F8D4}" dt="2024-05-07T06:35:09.118" v="2" actId="2696"/>
        <pc:sldMkLst>
          <pc:docMk/>
          <pc:sldMk cId="2658382643" sldId="345"/>
        </pc:sldMkLst>
      </pc:sldChg>
      <pc:sldChg chg="del">
        <pc:chgData name="Rika Milne" userId="d5d520ec-da04-4164-b1f6-43a48e255efa" providerId="ADAL" clId="{54E4ACE9-DD32-304F-B4C3-5684DEE5F8D4}" dt="2024-05-07T06:35:09.134" v="10" actId="2696"/>
        <pc:sldMkLst>
          <pc:docMk/>
          <pc:sldMk cId="2491814070" sldId="346"/>
        </pc:sldMkLst>
      </pc:sldChg>
      <pc:sldChg chg="del">
        <pc:chgData name="Rika Milne" userId="d5d520ec-da04-4164-b1f6-43a48e255efa" providerId="ADAL" clId="{54E4ACE9-DD32-304F-B4C3-5684DEE5F8D4}" dt="2024-05-09T08:46:50.878" v="15" actId="2696"/>
        <pc:sldMkLst>
          <pc:docMk/>
          <pc:sldMk cId="1031802533" sldId="347"/>
        </pc:sldMkLst>
      </pc:sldChg>
      <pc:sldChg chg="del">
        <pc:chgData name="Rika Milne" userId="d5d520ec-da04-4164-b1f6-43a48e255efa" providerId="ADAL" clId="{54E4ACE9-DD32-304F-B4C3-5684DEE5F8D4}" dt="2024-05-09T08:46:50.889" v="20" actId="2696"/>
        <pc:sldMkLst>
          <pc:docMk/>
          <pc:sldMk cId="397603788" sldId="350"/>
        </pc:sldMkLst>
      </pc:sldChg>
      <pc:sldChg chg="del">
        <pc:chgData name="Rika Milne" userId="d5d520ec-da04-4164-b1f6-43a48e255efa" providerId="ADAL" clId="{54E4ACE9-DD32-304F-B4C3-5684DEE5F8D4}" dt="2024-05-09T08:46:50.943" v="23" actId="2696"/>
        <pc:sldMkLst>
          <pc:docMk/>
          <pc:sldMk cId="3328684022" sldId="3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5/9/24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5/9/24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dirty="0">
              <a:solidFill>
                <a:srgbClr val="175EAA"/>
              </a:solidFill>
            </a:endParaRPr>
          </a:p>
          <a:p>
            <a:r>
              <a:rPr lang="en-US" dirty="0"/>
              <a:t>Entire</a:t>
            </a:r>
            <a:r>
              <a:rPr lang="en-US" baseline="0" dirty="0"/>
              <a:t> m</a:t>
            </a:r>
            <a:r>
              <a:rPr lang="en-US" dirty="0"/>
              <a:t>arine</a:t>
            </a:r>
            <a:r>
              <a:rPr lang="en-US" baseline="0" dirty="0"/>
              <a:t> communities can be affected through food web connections. For example, in Aotearoa New Zealand where snapper are overfished then kina (sea urchin) numbers start to increase and seaweed decreases (eaten by kina)</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12</a:t>
            </a:fld>
            <a:endParaRPr lang="en-US"/>
          </a:p>
        </p:txBody>
      </p:sp>
    </p:spTree>
    <p:extLst>
      <p:ext uri="{BB962C8B-B14F-4D97-AF65-F5344CB8AC3E}">
        <p14:creationId xmlns:p14="http://schemas.microsoft.com/office/powerpoint/2010/main" val="388852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Entire</a:t>
            </a:r>
            <a:r>
              <a:rPr lang="en-US" baseline="0" dirty="0"/>
              <a:t> m</a:t>
            </a:r>
            <a:r>
              <a:rPr lang="en-US" dirty="0"/>
              <a:t>arine</a:t>
            </a:r>
            <a:r>
              <a:rPr lang="en-US" baseline="0" dirty="0"/>
              <a:t> communities can be affected through food web connections. For example, in Aotearoa New Zealand where snapper are overfished then kina (sea urchin) numbers start to increase and seaweed decreases (eaten by kina)</a:t>
            </a:r>
            <a:endParaRPr lang="en-US" dirty="0"/>
          </a:p>
          <a:p>
            <a:endParaRPr lang="en-US"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sz="1200" b="1" dirty="0">
                <a:solidFill>
                  <a:srgbClr val="175EAA"/>
                </a:solidFill>
              </a:rPr>
              <a:t>MAHI / ACTIVITY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etaPro-Normal"/>
                <a:cs typeface="MetaPro-Normal"/>
              </a:rPr>
              <a:t>See also </a:t>
            </a:r>
            <a:r>
              <a:rPr lang="en-US" sz="1200" b="1" dirty="0"/>
              <a:t>Overfishing Activities</a:t>
            </a:r>
            <a:endParaRPr lang="en-US" dirty="0"/>
          </a:p>
          <a:p>
            <a:endParaRPr lang="en-US" dirty="0"/>
          </a:p>
          <a:p>
            <a:r>
              <a:rPr lang="en-US" dirty="0"/>
              <a:t>Activities</a:t>
            </a:r>
            <a:r>
              <a:rPr lang="en-US" baseline="0" dirty="0"/>
              <a:t> include:</a:t>
            </a:r>
          </a:p>
          <a:p>
            <a:pPr marL="171450" indent="-171450">
              <a:buFont typeface="Arial"/>
              <a:buChar char="•"/>
            </a:pPr>
            <a:r>
              <a:rPr lang="en-US" baseline="0" dirty="0"/>
              <a:t>Activity 1 (EASY) </a:t>
            </a:r>
            <a:r>
              <a:rPr lang="mr-IN" baseline="0" dirty="0"/>
              <a:t>–</a:t>
            </a:r>
            <a:r>
              <a:rPr lang="en-US" baseline="0" dirty="0"/>
              <a:t> images and simple statements to build foundation understanding of overfishing and sustainable fishing (15+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Activity 2 (ALL LEVELS) </a:t>
            </a:r>
            <a:r>
              <a:rPr lang="mr-IN" baseline="0" dirty="0"/>
              <a:t>–</a:t>
            </a:r>
            <a:r>
              <a:rPr lang="en-US" baseline="0" dirty="0"/>
              <a:t> Prior Knowledge chart (15+ minutes)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a:p>
        </p:txBody>
      </p:sp>
    </p:spTree>
    <p:extLst>
      <p:ext uri="{BB962C8B-B14F-4D97-AF65-F5344CB8AC3E}">
        <p14:creationId xmlns:p14="http://schemas.microsoft.com/office/powerpoint/2010/main" val="388852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sz="120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t>A 2015 WWF report suggested that Marine life declined by almost half</a:t>
            </a:r>
            <a:r>
              <a:rPr lang="en-US" sz="1200" baseline="0" dirty="0"/>
              <a:t>. This statistic is from WWF who found the size of marine populations had declined by almost half (49%) between 1970 and 2012 [according to WWF’s Living Blue Planet Report 2015]. </a:t>
            </a:r>
            <a:endParaRPr lang="en-US" sz="1200" b="1" dirty="0">
              <a:latin typeface="MetaPro-Normal"/>
              <a:cs typeface="MetaPro-Normal"/>
            </a:endParaRPr>
          </a:p>
          <a:p>
            <a:endParaRPr lang="en-US" dirty="0">
              <a:solidFill>
                <a:srgbClr val="000000"/>
              </a:solidFill>
            </a:endParaRPr>
          </a:p>
          <a:p>
            <a:r>
              <a:rPr lang="x-none" sz="1200" b="1" dirty="0">
                <a:solidFill>
                  <a:srgbClr val="175EAA"/>
                </a:solidFill>
              </a:rPr>
              <a:t>MAHI / ACTIVITY</a:t>
            </a:r>
            <a:endParaRPr lang="x-none" sz="120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etaPro-Normal"/>
                <a:cs typeface="MetaPro-Normal"/>
              </a:rPr>
              <a:t>See </a:t>
            </a:r>
            <a:r>
              <a:rPr lang="en-US" sz="1200" b="1" dirty="0">
                <a:solidFill>
                  <a:srgbClr val="000000"/>
                </a:solidFill>
                <a:latin typeface="MetaPro-Normal"/>
                <a:cs typeface="MetaPro-Normal"/>
              </a:rPr>
              <a:t>Teacher</a:t>
            </a:r>
            <a:r>
              <a:rPr lang="en-US" sz="1200" b="1" baseline="0" dirty="0">
                <a:solidFill>
                  <a:srgbClr val="000000"/>
                </a:solidFill>
                <a:latin typeface="MetaPro-Normal"/>
                <a:cs typeface="MetaPro-Normal"/>
              </a:rPr>
              <a:t> Outline </a:t>
            </a:r>
            <a:r>
              <a:rPr lang="x-none" sz="1200" b="1">
                <a:solidFill>
                  <a:srgbClr val="000000"/>
                </a:solidFill>
              </a:rPr>
              <a:t>Overfishing</a:t>
            </a:r>
            <a:endParaRPr lang="x-none" sz="1200" dirty="0">
              <a:solidFill>
                <a:srgbClr val="175EAA"/>
              </a:solidFill>
            </a:endParaRPr>
          </a:p>
          <a:p>
            <a:r>
              <a:rPr lang="en-US" dirty="0"/>
              <a:t>Warm up activities</a:t>
            </a:r>
            <a:r>
              <a:rPr lang="en-US" baseline="0" dirty="0"/>
              <a:t> include:</a:t>
            </a:r>
          </a:p>
          <a:p>
            <a:pPr marL="171450" indent="-171450">
              <a:buFont typeface="Arial"/>
              <a:buChar char="•"/>
            </a:pPr>
            <a:r>
              <a:rPr lang="en-US" baseline="0" dirty="0"/>
              <a:t>Activity 1 (EASY) </a:t>
            </a:r>
            <a:r>
              <a:rPr lang="mr-IN" baseline="0" dirty="0"/>
              <a:t>–</a:t>
            </a:r>
            <a:r>
              <a:rPr lang="en-US" baseline="0" dirty="0"/>
              <a:t> images and simple statements to build foundation understanding of overfishing and sustainable fishing (15+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Activity 2 (ALL LEVELS) </a:t>
            </a:r>
            <a:r>
              <a:rPr lang="mr-IN" baseline="0" dirty="0"/>
              <a:t>–</a:t>
            </a:r>
            <a:r>
              <a:rPr lang="en-US" baseline="0" dirty="0"/>
              <a:t> Prior Knowledge chart (15+ minutes)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14</a:t>
            </a:fld>
            <a:endParaRPr lang="en-US"/>
          </a:p>
        </p:txBody>
      </p:sp>
    </p:spTree>
    <p:extLst>
      <p:ext uri="{BB962C8B-B14F-4D97-AF65-F5344CB8AC3E}">
        <p14:creationId xmlns:p14="http://schemas.microsoft.com/office/powerpoint/2010/main" val="199795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dirty="0"/>
          </a:p>
          <a:p>
            <a:pPr marL="171450" indent="-171450">
              <a:buFont typeface="Arial"/>
              <a:buChar char="•"/>
            </a:pPr>
            <a:r>
              <a:rPr lang="en-US" dirty="0"/>
              <a:t>Film link</a:t>
            </a:r>
            <a:r>
              <a:rPr lang="en-US" baseline="0" dirty="0"/>
              <a:t> is: https://</a:t>
            </a:r>
            <a:r>
              <a:rPr lang="en-US" baseline="0" dirty="0" err="1"/>
              <a:t>www.youtube.com</a:t>
            </a:r>
            <a:r>
              <a:rPr lang="en-US" baseline="0" dirty="0"/>
              <a:t>/</a:t>
            </a:r>
            <a:r>
              <a:rPr lang="en-US" baseline="0" dirty="0" err="1"/>
              <a:t>watch?v</a:t>
            </a:r>
            <a:r>
              <a:rPr lang="en-US" baseline="0" dirty="0"/>
              <a:t>=57QaiexyAFg&amp;t=8s</a:t>
            </a:r>
          </a:p>
          <a:p>
            <a:pPr marL="171450" indent="-171450">
              <a:buFont typeface="Arial"/>
              <a:buChar char="•"/>
            </a:pPr>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15</a:t>
            </a:fld>
            <a:endParaRPr lang="en-US"/>
          </a:p>
        </p:txBody>
      </p:sp>
    </p:spTree>
    <p:extLst>
      <p:ext uri="{BB962C8B-B14F-4D97-AF65-F5344CB8AC3E}">
        <p14:creationId xmlns:p14="http://schemas.microsoft.com/office/powerpoint/2010/main" val="168564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baseline="0" dirty="0">
              <a:latin typeface="MetaPro-Normal"/>
              <a:cs typeface="MetaPro-Normal"/>
            </a:endParaRPr>
          </a:p>
          <a:p>
            <a:pPr marL="171450" indent="-171450">
              <a:buFont typeface="Arial"/>
              <a:buChar char="•"/>
            </a:pPr>
            <a:r>
              <a:rPr lang="en-US" baseline="0" dirty="0">
                <a:latin typeface="MetaPro-Normal"/>
                <a:cs typeface="MetaPro-Normal"/>
              </a:rPr>
              <a:t>A second definition is a fishery is… a place where fish or shellfish are caught and a place where fish are reared for commercial purposes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p>
          <a:p>
            <a:endParaRPr lang="en-US" dirty="0"/>
          </a:p>
          <a:p>
            <a:pPr marL="171450" indent="-171450">
              <a:buFont typeface="Arial"/>
              <a:buChar char="•"/>
            </a:pPr>
            <a:r>
              <a:rPr lang="en-US" dirty="0"/>
              <a:t>What is a fishery?</a:t>
            </a:r>
            <a:r>
              <a:rPr lang="en-US" baseline="0" dirty="0"/>
              <a:t> </a:t>
            </a:r>
            <a:r>
              <a:rPr lang="mr-IN" baseline="0" dirty="0"/>
              <a:t>–</a:t>
            </a:r>
            <a:r>
              <a:rPr lang="en-US" baseline="0" dirty="0"/>
              <a:t> Useful 3 minute video explaining what a fishery is [good for teachers and higher level learners] See: </a:t>
            </a:r>
            <a:r>
              <a:rPr lang="en-US" dirty="0"/>
              <a:t>https://</a:t>
            </a:r>
            <a:r>
              <a:rPr lang="en-US" dirty="0" err="1"/>
              <a:t>www.youtube.com</a:t>
            </a:r>
            <a:r>
              <a:rPr lang="en-US" dirty="0"/>
              <a:t>/</a:t>
            </a:r>
            <a:r>
              <a:rPr lang="en-US" dirty="0" err="1"/>
              <a:t>watch?v</a:t>
            </a:r>
            <a:r>
              <a:rPr lang="en-US" dirty="0"/>
              <a:t>=I-DikSs4kRs</a:t>
            </a:r>
          </a:p>
        </p:txBody>
      </p:sp>
      <p:sp>
        <p:nvSpPr>
          <p:cNvPr id="4" name="Slide Number Placeholder 3"/>
          <p:cNvSpPr>
            <a:spLocks noGrp="1"/>
          </p:cNvSpPr>
          <p:nvPr>
            <p:ph type="sldNum" sz="quarter" idx="10"/>
          </p:nvPr>
        </p:nvSpPr>
        <p:spPr/>
        <p:txBody>
          <a:bodyPr/>
          <a:lstStyle/>
          <a:p>
            <a:fld id="{36961C54-CE56-C942-86C7-3C671D5B96FC}" type="slidenum">
              <a:rPr lang="en-US" smtClean="0"/>
              <a:t>16</a:t>
            </a:fld>
            <a:endParaRPr lang="en-US"/>
          </a:p>
        </p:txBody>
      </p:sp>
    </p:spTree>
    <p:extLst>
      <p:ext uri="{BB962C8B-B14F-4D97-AF65-F5344CB8AC3E}">
        <p14:creationId xmlns:p14="http://schemas.microsoft.com/office/powerpoint/2010/main" val="168564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baseline="0" dirty="0">
              <a:latin typeface="MetaPro-Normal"/>
              <a:cs typeface="MetaPro-Normal"/>
            </a:endParaRPr>
          </a:p>
          <a:p>
            <a:pPr marL="171450" indent="-171450">
              <a:buFont typeface="Arial"/>
              <a:buChar char="•"/>
            </a:pPr>
            <a:r>
              <a:rPr lang="en-US" baseline="0" dirty="0">
                <a:latin typeface="MetaPro-Normal"/>
                <a:cs typeface="MetaPro-Normal"/>
              </a:rPr>
              <a:t>A second definition is a fishery is… a place where fish or shellfish are caught and a place where fish are reared for commercial purposes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pPr marL="171450" indent="-171450">
              <a:buFont typeface="Arial"/>
              <a:buChar char="•"/>
            </a:pPr>
            <a:r>
              <a:rPr lang="en-US" dirty="0"/>
              <a:t>What is a fishery?</a:t>
            </a:r>
            <a:r>
              <a:rPr lang="en-US" baseline="0" dirty="0"/>
              <a:t> </a:t>
            </a:r>
            <a:r>
              <a:rPr lang="mr-IN" baseline="0" dirty="0"/>
              <a:t>–</a:t>
            </a:r>
            <a:r>
              <a:rPr lang="en-US" baseline="0" dirty="0"/>
              <a:t> Useful 3 minute video explaining what a fishery is [good for teachers and higher level learners] See: </a:t>
            </a:r>
            <a:r>
              <a:rPr lang="en-US" dirty="0"/>
              <a:t>https://</a:t>
            </a:r>
            <a:r>
              <a:rPr lang="en-US" dirty="0" err="1"/>
              <a:t>www.youtube.com</a:t>
            </a:r>
            <a:r>
              <a:rPr lang="en-US" dirty="0"/>
              <a:t>/</a:t>
            </a:r>
            <a:r>
              <a:rPr lang="en-US" dirty="0" err="1"/>
              <a:t>watch?v</a:t>
            </a:r>
            <a:r>
              <a:rPr lang="en-US" dirty="0"/>
              <a:t>=I-DikSs4kRs</a:t>
            </a:r>
          </a:p>
        </p:txBody>
      </p:sp>
      <p:sp>
        <p:nvSpPr>
          <p:cNvPr id="4" name="Slide Number Placeholder 3"/>
          <p:cNvSpPr>
            <a:spLocks noGrp="1"/>
          </p:cNvSpPr>
          <p:nvPr>
            <p:ph type="sldNum" sz="quarter" idx="10"/>
          </p:nvPr>
        </p:nvSpPr>
        <p:spPr/>
        <p:txBody>
          <a:bodyPr/>
          <a:lstStyle/>
          <a:p>
            <a:fld id="{36961C54-CE56-C942-86C7-3C671D5B96FC}" type="slidenum">
              <a:rPr lang="en-US" smtClean="0"/>
              <a:t>17</a:t>
            </a:fld>
            <a:endParaRPr lang="en-US"/>
          </a:p>
        </p:txBody>
      </p:sp>
    </p:spTree>
    <p:extLst>
      <p:ext uri="{BB962C8B-B14F-4D97-AF65-F5344CB8AC3E}">
        <p14:creationId xmlns:p14="http://schemas.microsoft.com/office/powerpoint/2010/main" val="16856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print">
            <a:extLst>
              <a:ext uri="{28A0092B-C50C-407E-A947-70E740481C1C}">
                <a14:useLocalDpi xmlns:a14="http://schemas.microsoft.com/office/drawing/2010/main"/>
              </a:ext>
            </a:extLst>
          </a:blip>
          <a:srcRect t="12015"/>
          <a:stretch/>
        </p:blipFill>
        <p:spPr>
          <a:xfrm>
            <a:off x="1726" y="-94079"/>
            <a:ext cx="9142275" cy="1058486"/>
          </a:xfrm>
          <a:prstGeom prst="rect">
            <a:avLst/>
          </a:prstGeom>
        </p:spPr>
      </p:pic>
      <p:sp>
        <p:nvSpPr>
          <p:cNvPr id="2" name="Title Placeholder 1"/>
          <p:cNvSpPr>
            <a:spLocks noGrp="1"/>
          </p:cNvSpPr>
          <p:nvPr>
            <p:ph type="title"/>
          </p:nvPr>
        </p:nvSpPr>
        <p:spPr>
          <a:xfrm>
            <a:off x="457200" y="205978"/>
            <a:ext cx="8229600" cy="627528"/>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19995"/>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623488" y="4654700"/>
            <a:ext cx="482600" cy="32765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4" name="Picture 3">
            <a:extLst>
              <a:ext uri="{FF2B5EF4-FFF2-40B4-BE49-F238E27FC236}">
                <a16:creationId xmlns:a16="http://schemas.microsoft.com/office/drawing/2014/main" id="{9D9A7686-2FE7-036B-078F-E3081F70B35D}"/>
              </a:ext>
            </a:extLst>
          </p:cNvPr>
          <p:cNvPicPr>
            <a:picLocks noChangeAspect="1"/>
          </p:cNvPicPr>
          <p:nvPr userDrawn="1"/>
        </p:nvPicPr>
        <p:blipFill>
          <a:blip r:embed="rId7"/>
          <a:stretch>
            <a:fillRect/>
          </a:stretch>
        </p:blipFill>
        <p:spPr>
          <a:xfrm>
            <a:off x="0" y="4258982"/>
            <a:ext cx="8554065" cy="827452"/>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dt="0"/>
  <p:txStyles>
    <p:titleStyle>
      <a:lvl1pPr algn="l" defTabSz="457200" rtl="0" eaLnBrk="1" latinLnBrk="0" hangingPunct="1">
        <a:spcBef>
          <a:spcPct val="0"/>
        </a:spcBef>
        <a:buNone/>
        <a:defRPr sz="4400" b="0" i="0" kern="1200">
          <a:solidFill>
            <a:schemeClr val="bg1"/>
          </a:solidFill>
          <a:latin typeface="MetaPro-Normal"/>
          <a:ea typeface="+mj-ea"/>
          <a:cs typeface="MetaPro-Normal"/>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youtube.com/watch?v=57QaiexyAFg&amp;t=8s"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piktochart.com"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296333" y="1151962"/>
            <a:ext cx="5016500" cy="3462371"/>
          </a:xfrm>
        </p:spPr>
        <p:txBody>
          <a:bodyPr>
            <a:noAutofit/>
          </a:bodyPr>
          <a:lstStyle/>
          <a:p>
            <a:pPr marL="0" indent="0" algn="ctr">
              <a:spcBef>
                <a:spcPts val="300"/>
              </a:spcBef>
              <a:spcAft>
                <a:spcPts val="300"/>
              </a:spcAft>
              <a:buNone/>
            </a:pPr>
            <a:r>
              <a:rPr lang="en-US" sz="2000" b="1" dirty="0">
                <a:solidFill>
                  <a:srgbClr val="00B194"/>
                </a:solidFill>
                <a:latin typeface="Arial Narrow"/>
                <a:cs typeface="Arial Narrow"/>
              </a:rPr>
              <a:t>KŌRERORERO/ DISCUSSION</a:t>
            </a:r>
          </a:p>
          <a:p>
            <a:pPr>
              <a:spcBef>
                <a:spcPts val="300"/>
              </a:spcBef>
              <a:spcAft>
                <a:spcPts val="300"/>
              </a:spcAft>
            </a:pPr>
            <a:r>
              <a:rPr lang="en-US" sz="1800" dirty="0">
                <a:latin typeface="Arial"/>
                <a:cs typeface="Arial"/>
              </a:rPr>
              <a:t>Overfishing is when fish are fished too much so their numbers cannot reproduce to a healthy number so they begin to decline </a:t>
            </a:r>
          </a:p>
          <a:p>
            <a:pPr>
              <a:spcBef>
                <a:spcPts val="300"/>
              </a:spcBef>
              <a:spcAft>
                <a:spcPts val="300"/>
              </a:spcAft>
            </a:pPr>
            <a:r>
              <a:rPr lang="en-US" sz="1800" dirty="0">
                <a:latin typeface="Arial"/>
                <a:cs typeface="Arial"/>
              </a:rPr>
              <a:t>Overfishing:</a:t>
            </a:r>
          </a:p>
          <a:p>
            <a:pPr marL="723900">
              <a:spcBef>
                <a:spcPts val="300"/>
              </a:spcBef>
              <a:spcAft>
                <a:spcPts val="300"/>
              </a:spcAft>
              <a:buFont typeface="+mj-lt"/>
              <a:buAutoNum type="arabicPeriod"/>
            </a:pPr>
            <a:r>
              <a:rPr lang="en-US" sz="1800" dirty="0">
                <a:latin typeface="Arial"/>
                <a:cs typeface="Arial"/>
              </a:rPr>
              <a:t>Does not leave enough fish in the sea</a:t>
            </a:r>
          </a:p>
          <a:p>
            <a:pPr marL="723900">
              <a:spcBef>
                <a:spcPts val="300"/>
              </a:spcBef>
              <a:spcAft>
                <a:spcPts val="300"/>
              </a:spcAft>
              <a:buFont typeface="+mj-lt"/>
              <a:buAutoNum type="arabicPeriod"/>
            </a:pPr>
            <a:r>
              <a:rPr lang="en-US" sz="1800" dirty="0">
                <a:latin typeface="Arial"/>
                <a:cs typeface="Arial"/>
              </a:rPr>
              <a:t>Can affect whole marine communities</a:t>
            </a:r>
          </a:p>
          <a:p>
            <a:pPr marL="723900">
              <a:spcBef>
                <a:spcPts val="300"/>
              </a:spcBef>
              <a:spcAft>
                <a:spcPts val="300"/>
              </a:spcAft>
              <a:buFont typeface="+mj-lt"/>
              <a:buAutoNum type="arabicPeriod"/>
            </a:pPr>
            <a:r>
              <a:rPr lang="en-US" sz="1800" dirty="0">
                <a:latin typeface="Arial"/>
                <a:cs typeface="Arial"/>
              </a:rPr>
              <a:t>Means catches decline and fishers no longer have their livelihood</a:t>
            </a:r>
          </a:p>
          <a:p>
            <a:pPr marL="0" indent="0" algn="ctr">
              <a:spcBef>
                <a:spcPts val="300"/>
              </a:spcBef>
              <a:spcAft>
                <a:spcPts val="300"/>
              </a:spcAft>
              <a:buNone/>
            </a:pPr>
            <a:endParaRPr lang="x-none" sz="100" dirty="0">
              <a:solidFill>
                <a:srgbClr val="175EAA"/>
              </a:solidFill>
              <a:latin typeface="Arial Narrow"/>
              <a:cs typeface="Arial Narrow"/>
            </a:endParaRPr>
          </a:p>
          <a:p>
            <a:pPr marL="0" indent="0" algn="ctr">
              <a:spcBef>
                <a:spcPts val="300"/>
              </a:spcBef>
              <a:spcAft>
                <a:spcPts val="300"/>
              </a:spcAft>
              <a:buNone/>
            </a:pPr>
            <a:r>
              <a:rPr lang="en-US" sz="1800" dirty="0">
                <a:latin typeface="Arial"/>
                <a:cs typeface="Arial"/>
              </a:rPr>
              <a:t> </a:t>
            </a:r>
          </a:p>
          <a:p>
            <a:pPr marL="0" indent="0" algn="ctr">
              <a:spcBef>
                <a:spcPts val="300"/>
              </a:spcBef>
              <a:spcAft>
                <a:spcPts val="300"/>
              </a:spcAft>
              <a:buNone/>
            </a:pPr>
            <a:endParaRPr lang="en-US" sz="1800" dirty="0">
              <a:solidFill>
                <a:srgbClr val="175EAA"/>
              </a:solidFill>
              <a:latin typeface="Arial"/>
              <a:cs typeface="Arial"/>
            </a:endParaRPr>
          </a:p>
        </p:txBody>
      </p:sp>
      <p:pic>
        <p:nvPicPr>
          <p:cNvPr id="8"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1979" y="178860"/>
            <a:ext cx="1024421" cy="510617"/>
          </a:xfrm>
          <a:prstGeom prst="rect">
            <a:avLst/>
          </a:prstGeom>
        </p:spPr>
      </p:pic>
      <p:pic>
        <p:nvPicPr>
          <p:cNvPr id="9"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sp>
        <p:nvSpPr>
          <p:cNvPr id="13"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p>
          <a:p>
            <a:r>
              <a:rPr lang="en-US" sz="2100" dirty="0">
                <a:latin typeface="Arial Narrow"/>
                <a:cs typeface="Arial Narrow"/>
              </a:rPr>
              <a:t>Focusing Question: What is overfishing? What impact does overfishing have?</a:t>
            </a:r>
          </a:p>
        </p:txBody>
      </p:sp>
      <p:pic>
        <p:nvPicPr>
          <p:cNvPr id="16"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2" name="Picture 1" descr="Austral prawn fishing in the Northern Prawn Fishery-sc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49899" y="1471231"/>
            <a:ext cx="3352800" cy="2221992"/>
          </a:xfrm>
          <a:prstGeom prst="rect">
            <a:avLst/>
          </a:prstGeom>
        </p:spPr>
      </p:pic>
      <p:pic>
        <p:nvPicPr>
          <p:cNvPr id="14" name="Picture 13" descr="Blue_Butterfly fish.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048578" flipH="1">
            <a:off x="7784373" y="3740995"/>
            <a:ext cx="1274211" cy="1171999"/>
          </a:xfrm>
          <a:prstGeom prst="rect">
            <a:avLst/>
          </a:prstGeom>
        </p:spPr>
      </p:pic>
    </p:spTree>
    <p:extLst>
      <p:ext uri="{BB962C8B-B14F-4D97-AF65-F5344CB8AC3E}">
        <p14:creationId xmlns:p14="http://schemas.microsoft.com/office/powerpoint/2010/main" val="1380616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dissolve">
                                      <p:cBhvr>
                                        <p:cTn id="7" dur="500"/>
                                        <p:tgtEl>
                                          <p:spTgt spid="7">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dissolv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dissolve">
                                      <p:cBhvr>
                                        <p:cTn id="2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94780" y="2141743"/>
            <a:ext cx="4911942" cy="2768924"/>
          </a:xfrm>
          <a:prstGeom prst="rect">
            <a:avLst/>
          </a:prstGeom>
        </p:spPr>
      </p:pic>
      <p:sp>
        <p:nvSpPr>
          <p:cNvPr id="7" name="Content Placeholder 6"/>
          <p:cNvSpPr>
            <a:spLocks noGrp="1"/>
          </p:cNvSpPr>
          <p:nvPr>
            <p:ph sz="half" idx="2"/>
          </p:nvPr>
        </p:nvSpPr>
        <p:spPr>
          <a:xfrm>
            <a:off x="278806" y="979409"/>
            <a:ext cx="4322813" cy="3850336"/>
          </a:xfrm>
        </p:spPr>
        <p:txBody>
          <a:bodyPr>
            <a:noAutofit/>
          </a:bodyPr>
          <a:lstStyle/>
          <a:p>
            <a:pPr marL="0" indent="0" algn="ctr">
              <a:spcBef>
                <a:spcPts val="300"/>
              </a:spcBef>
              <a:spcAft>
                <a:spcPts val="300"/>
              </a:spcAft>
              <a:buNone/>
            </a:pPr>
            <a:endParaRPr lang="x-none" sz="100" dirty="0">
              <a:solidFill>
                <a:srgbClr val="175EAA"/>
              </a:solidFill>
              <a:latin typeface="Arial Narrow"/>
              <a:cs typeface="Arial Narrow"/>
            </a:endParaRPr>
          </a:p>
          <a:p>
            <a:pPr marL="0" indent="0" algn="ctr">
              <a:spcBef>
                <a:spcPts val="300"/>
              </a:spcBef>
              <a:spcAft>
                <a:spcPts val="300"/>
              </a:spcAft>
              <a:buNone/>
            </a:pPr>
            <a:r>
              <a:rPr lang="en-US" sz="2000" b="1" dirty="0">
                <a:solidFill>
                  <a:srgbClr val="00B194"/>
                </a:solidFill>
                <a:latin typeface="Arial Narrow"/>
                <a:cs typeface="Arial Narrow"/>
              </a:rPr>
              <a:t>KŌRERORERO/ DISCUSSION</a:t>
            </a:r>
          </a:p>
          <a:p>
            <a:pPr marL="0" indent="0">
              <a:spcBef>
                <a:spcPts val="300"/>
              </a:spcBef>
              <a:spcAft>
                <a:spcPts val="300"/>
              </a:spcAft>
              <a:buNone/>
            </a:pPr>
            <a:r>
              <a:rPr lang="en-US" sz="1800" dirty="0">
                <a:latin typeface="Arial"/>
                <a:cs typeface="Arial"/>
              </a:rPr>
              <a:t>When one type of fish is overfished it affects those who fish as well as the whole food web [fish’s community]</a:t>
            </a:r>
          </a:p>
          <a:p>
            <a:pPr>
              <a:spcBef>
                <a:spcPts val="300"/>
              </a:spcBef>
              <a:spcAft>
                <a:spcPts val="300"/>
              </a:spcAft>
            </a:pPr>
            <a:endParaRPr lang="en-US" sz="500" dirty="0">
              <a:latin typeface="Arial"/>
              <a:cs typeface="Arial"/>
            </a:endParaRPr>
          </a:p>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a:spcBef>
                <a:spcPts val="300"/>
              </a:spcBef>
              <a:spcAft>
                <a:spcPts val="300"/>
              </a:spcAft>
              <a:buFont typeface="+mj-lt"/>
              <a:buAutoNum type="arabicPeriod"/>
            </a:pPr>
            <a:r>
              <a:rPr lang="en-US" sz="1800" dirty="0">
                <a:latin typeface="Arial"/>
                <a:cs typeface="Arial"/>
              </a:rPr>
              <a:t>Which picture best shows how the sea might look if overfished? </a:t>
            </a:r>
          </a:p>
          <a:p>
            <a:pPr>
              <a:spcBef>
                <a:spcPts val="300"/>
              </a:spcBef>
              <a:spcAft>
                <a:spcPts val="300"/>
              </a:spcAft>
              <a:buFont typeface="+mj-lt"/>
              <a:buAutoNum type="arabicPeriod"/>
            </a:pPr>
            <a:r>
              <a:rPr lang="en-US" sz="1800" dirty="0">
                <a:latin typeface="Arial"/>
                <a:cs typeface="Arial"/>
              </a:rPr>
              <a:t>Why (explain your answer)?</a:t>
            </a:r>
          </a:p>
          <a:p>
            <a:pPr>
              <a:spcBef>
                <a:spcPts val="300"/>
              </a:spcBef>
              <a:spcAft>
                <a:spcPts val="300"/>
              </a:spcAft>
              <a:buFont typeface="+mj-lt"/>
              <a:buAutoNum type="arabicPeriod"/>
            </a:pPr>
            <a:r>
              <a:rPr lang="en-US" sz="1800" dirty="0">
                <a:latin typeface="Arial"/>
                <a:cs typeface="Arial"/>
              </a:rPr>
              <a:t>What else can affect health of fish? </a:t>
            </a:r>
          </a:p>
          <a:p>
            <a:pPr marL="0" indent="0" algn="ctr">
              <a:spcBef>
                <a:spcPts val="300"/>
              </a:spcBef>
              <a:spcAft>
                <a:spcPts val="300"/>
              </a:spcAft>
              <a:buNone/>
            </a:pPr>
            <a:endParaRPr lang="en-US" sz="1800" dirty="0">
              <a:solidFill>
                <a:srgbClr val="175EAA"/>
              </a:solidFill>
              <a:latin typeface="Arial"/>
              <a:cs typeface="Arial"/>
            </a:endParaRPr>
          </a:p>
        </p:txBody>
      </p:sp>
      <p:pic>
        <p:nvPicPr>
          <p:cNvPr id="8"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71979" y="178860"/>
            <a:ext cx="1024421" cy="510617"/>
          </a:xfrm>
          <a:prstGeom prst="rect">
            <a:avLst/>
          </a:prstGeom>
        </p:spPr>
      </p:pic>
      <p:pic>
        <p:nvPicPr>
          <p:cNvPr id="9"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1" name="Picture 10" descr="Screenshot 2020-02-14 09.07.57.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32457" y="1125031"/>
            <a:ext cx="4321747" cy="1683183"/>
          </a:xfrm>
          <a:prstGeom prst="rect">
            <a:avLst/>
          </a:prstGeom>
        </p:spPr>
      </p:pic>
      <p:pic>
        <p:nvPicPr>
          <p:cNvPr id="12" name="Picture 11" descr="Screenshot 2020-02-14 09.07.4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32457" y="2836419"/>
            <a:ext cx="4288389" cy="1662433"/>
          </a:xfrm>
          <a:prstGeom prst="rect">
            <a:avLst/>
          </a:prstGeom>
        </p:spPr>
      </p:pic>
      <p:sp>
        <p:nvSpPr>
          <p:cNvPr id="3" name="Rounded Rectangular Callout 2"/>
          <p:cNvSpPr/>
          <p:nvPr/>
        </p:nvSpPr>
        <p:spPr>
          <a:xfrm>
            <a:off x="6877708" y="1125030"/>
            <a:ext cx="2215445" cy="1904839"/>
          </a:xfrm>
          <a:prstGeom prst="wedgeRoundRectCallout">
            <a:avLst>
              <a:gd name="adj1" fmla="val -59565"/>
              <a:gd name="adj2" fmla="val -373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Other issues that affect the health of fish and the sea include climate change and pollution</a:t>
            </a:r>
          </a:p>
        </p:txBody>
      </p:sp>
      <p:sp>
        <p:nvSpPr>
          <p:cNvPr id="13"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p>
        </p:txBody>
      </p:sp>
      <p:pic>
        <p:nvPicPr>
          <p:cNvPr id="16"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spTree>
    <p:extLst>
      <p:ext uri="{BB962C8B-B14F-4D97-AF65-F5344CB8AC3E}">
        <p14:creationId xmlns:p14="http://schemas.microsoft.com/office/powerpoint/2010/main" val="2071774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ssolv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dissolv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dissolv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 y="558800"/>
            <a:ext cx="4780144" cy="4428641"/>
          </a:xfrm>
          <a:prstGeom prst="rect">
            <a:avLst/>
          </a:prstGeom>
        </p:spPr>
      </p:pic>
      <p:graphicFrame>
        <p:nvGraphicFramePr>
          <p:cNvPr id="5" name="Content Placeholder 4"/>
          <p:cNvGraphicFramePr>
            <a:graphicFrameLocks noGrp="1"/>
          </p:cNvGraphicFramePr>
          <p:nvPr>
            <p:ph sz="half" idx="1"/>
            <p:extLst>
              <p:ext uri="{D42A27DB-BD31-4B8C-83A1-F6EECF244321}">
                <p14:modId xmlns:p14="http://schemas.microsoft.com/office/powerpoint/2010/main" val="424379723"/>
              </p:ext>
            </p:extLst>
          </p:nvPr>
        </p:nvGraphicFramePr>
        <p:xfrm>
          <a:off x="4902201" y="1079310"/>
          <a:ext cx="3964260" cy="3347672"/>
        </p:xfrm>
        <a:graphic>
          <a:graphicData uri="http://schemas.openxmlformats.org/drawingml/2006/table">
            <a:tbl>
              <a:tblPr firstRow="1" bandRow="1">
                <a:tableStyleId>{5C22544A-7EE6-4342-B048-85BDC9FD1C3A}</a:tableStyleId>
              </a:tblPr>
              <a:tblGrid>
                <a:gridCol w="1321420">
                  <a:extLst>
                    <a:ext uri="{9D8B030D-6E8A-4147-A177-3AD203B41FA5}">
                      <a16:colId xmlns:a16="http://schemas.microsoft.com/office/drawing/2014/main" val="20000"/>
                    </a:ext>
                  </a:extLst>
                </a:gridCol>
                <a:gridCol w="1321420">
                  <a:extLst>
                    <a:ext uri="{9D8B030D-6E8A-4147-A177-3AD203B41FA5}">
                      <a16:colId xmlns:a16="http://schemas.microsoft.com/office/drawing/2014/main" val="20001"/>
                    </a:ext>
                  </a:extLst>
                </a:gridCol>
                <a:gridCol w="1321420">
                  <a:extLst>
                    <a:ext uri="{9D8B030D-6E8A-4147-A177-3AD203B41FA5}">
                      <a16:colId xmlns:a16="http://schemas.microsoft.com/office/drawing/2014/main" val="20002"/>
                    </a:ext>
                  </a:extLst>
                </a:gridCol>
              </a:tblGrid>
              <a:tr h="881116">
                <a:tc gridSpan="3">
                  <a:txBody>
                    <a:bodyPr/>
                    <a:lstStyle/>
                    <a:p>
                      <a:pPr algn="ctr"/>
                      <a:r>
                        <a:rPr lang="en-US" sz="2300" b="0" i="0" baseline="0" dirty="0">
                          <a:latin typeface="Arial"/>
                          <a:cs typeface="Arial"/>
                        </a:rPr>
                        <a:t>OVERFISHING </a:t>
                      </a:r>
                    </a:p>
                    <a:p>
                      <a:pPr algn="ctr"/>
                      <a:r>
                        <a:rPr lang="en-US" sz="2000" b="0" i="0" dirty="0">
                          <a:latin typeface="Arial"/>
                          <a:cs typeface="Arial"/>
                        </a:rPr>
                        <a:t>PRIOR KNOWLEDGE</a:t>
                      </a:r>
                      <a:r>
                        <a:rPr lang="en-US" sz="2000" b="0" i="0" baseline="0" dirty="0">
                          <a:latin typeface="Arial"/>
                          <a:cs typeface="Arial"/>
                        </a:rPr>
                        <a:t> CHART</a:t>
                      </a:r>
                      <a:endParaRPr lang="en-US" sz="2000" b="0" i="0" dirty="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1195327">
                <a:tc>
                  <a:txBody>
                    <a:bodyPr/>
                    <a:lstStyle/>
                    <a:p>
                      <a:pPr algn="ctr"/>
                      <a:r>
                        <a:rPr lang="en-US" sz="1400" dirty="0">
                          <a:solidFill>
                            <a:schemeClr val="bg1"/>
                          </a:solidFill>
                          <a:latin typeface="Arial"/>
                          <a:cs typeface="Arial"/>
                        </a:rPr>
                        <a:t>What we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would like to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have learned</a:t>
                      </a:r>
                    </a:p>
                  </a:txBody>
                  <a:tcPr marL="76245" marR="76245" marT="34290" marB="34290" anchor="ctr">
                    <a:solidFill>
                      <a:srgbClr val="175EAA"/>
                    </a:solidFill>
                  </a:tcPr>
                </a:tc>
                <a:extLst>
                  <a:ext uri="{0D108BD9-81ED-4DB2-BD59-A6C34878D82A}">
                    <a16:rowId xmlns:a16="http://schemas.microsoft.com/office/drawing/2014/main" val="10001"/>
                  </a:ext>
                </a:extLst>
              </a:tr>
              <a:tr h="1271229">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
        <p:nvSpPr>
          <p:cNvPr id="7" name="Content Placeholder 6"/>
          <p:cNvSpPr>
            <a:spLocks noGrp="1"/>
          </p:cNvSpPr>
          <p:nvPr>
            <p:ph sz="half" idx="2"/>
          </p:nvPr>
        </p:nvSpPr>
        <p:spPr>
          <a:xfrm>
            <a:off x="176600" y="1177250"/>
            <a:ext cx="4285940" cy="3810191"/>
          </a:xfrm>
        </p:spPr>
        <p:txBody>
          <a:bodyPr>
            <a:noAutofit/>
          </a:body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marL="0" indent="0" algn="ctr">
              <a:spcBef>
                <a:spcPts val="300"/>
              </a:spcBef>
              <a:spcAft>
                <a:spcPts val="300"/>
              </a:spcAft>
              <a:buNone/>
            </a:pPr>
            <a:r>
              <a:rPr lang="en-US" sz="1800" dirty="0">
                <a:latin typeface="Arial"/>
                <a:cs typeface="Arial"/>
              </a:rPr>
              <a:t>What do you already know about overfishing?</a:t>
            </a:r>
          </a:p>
          <a:p>
            <a:pPr marL="0" indent="0" algn="ctr">
              <a:spcBef>
                <a:spcPts val="300"/>
              </a:spcBef>
              <a:spcAft>
                <a:spcPts val="300"/>
              </a:spcAft>
              <a:buNone/>
            </a:pPr>
            <a:endParaRPr lang="x-none" sz="1800" dirty="0">
              <a:solidFill>
                <a:srgbClr val="175EAA"/>
              </a:solidFill>
              <a:latin typeface="Arial"/>
              <a:cs typeface="Arial"/>
            </a:endParaRPr>
          </a:p>
          <a:p>
            <a:pPr marL="0" indent="0" algn="ctr">
              <a:spcBef>
                <a:spcPts val="300"/>
              </a:spcBef>
              <a:spcAft>
                <a:spcPts val="300"/>
              </a:spcAft>
              <a:buNone/>
            </a:pPr>
            <a:endParaRPr lang="x-none" sz="1800" dirty="0">
              <a:solidFill>
                <a:srgbClr val="175EAA"/>
              </a:solidFill>
              <a:latin typeface="Arial"/>
              <a:cs typeface="Arial"/>
            </a:endParaRPr>
          </a:p>
          <a:p>
            <a:pPr marL="0" indent="0" algn="ctr">
              <a:spcBef>
                <a:spcPts val="300"/>
              </a:spcBef>
              <a:spcAft>
                <a:spcPts val="300"/>
              </a:spcAft>
              <a:buNone/>
            </a:pPr>
            <a:r>
              <a:rPr lang="x-none" sz="2000" b="1" dirty="0">
                <a:solidFill>
                  <a:srgbClr val="175EAA"/>
                </a:solidFill>
                <a:latin typeface="Arial Narrow"/>
                <a:cs typeface="Arial Narrow"/>
              </a:rPr>
              <a:t>MAHI / ACTIVITY</a:t>
            </a:r>
          </a:p>
          <a:p>
            <a:pPr marL="0" indent="0" algn="ctr">
              <a:spcBef>
                <a:spcPts val="300"/>
              </a:spcBef>
              <a:spcAft>
                <a:spcPts val="300"/>
              </a:spcAft>
              <a:buNone/>
            </a:pPr>
            <a:r>
              <a:rPr lang="en-US" sz="1800" dirty="0">
                <a:latin typeface="Arial"/>
                <a:cs typeface="Arial"/>
              </a:rPr>
              <a:t>Complete the Prior Knowledge Chart columns 1 &amp; 2 (see </a:t>
            </a:r>
            <a:r>
              <a:rPr lang="en-US" sz="1800" dirty="0">
                <a:solidFill>
                  <a:srgbClr val="175EAA"/>
                </a:solidFill>
                <a:latin typeface="Arial"/>
                <a:cs typeface="Arial"/>
              </a:rPr>
              <a:t>Teacher Outline Overfishing</a:t>
            </a:r>
            <a:r>
              <a:rPr lang="en-US" sz="1800" dirty="0">
                <a:latin typeface="Arial"/>
                <a:cs typeface="Arial"/>
              </a:rPr>
              <a:t>)</a:t>
            </a:r>
          </a:p>
          <a:p>
            <a:pPr marL="0" indent="0" algn="ctr">
              <a:spcBef>
                <a:spcPts val="300"/>
              </a:spcBef>
              <a:spcAft>
                <a:spcPts val="300"/>
              </a:spcAft>
              <a:buNone/>
            </a:pPr>
            <a:endParaRPr lang="en-US" sz="1800" dirty="0">
              <a:latin typeface="Arial"/>
              <a:cs typeface="Arial"/>
            </a:endParaRPr>
          </a:p>
          <a:p>
            <a:pPr marL="0" indent="0" algn="ctr">
              <a:spcBef>
                <a:spcPts val="300"/>
              </a:spcBef>
              <a:spcAft>
                <a:spcPts val="300"/>
              </a:spcAft>
              <a:buNone/>
            </a:pPr>
            <a:endParaRPr lang="en-US" sz="1800" dirty="0">
              <a:latin typeface="Arial"/>
              <a:cs typeface="Arial"/>
            </a:endParaRPr>
          </a:p>
        </p:txBody>
      </p:sp>
      <p:pic>
        <p:nvPicPr>
          <p:cNvPr id="15" name="Picture 14"/>
          <p:cNvPicPr>
            <a:picLocks noChangeAspect="1"/>
          </p:cNvPicPr>
          <p:nvPr/>
        </p:nvPicPr>
        <p:blipFill>
          <a:blip r:embed="rId5"/>
          <a:stretch>
            <a:fillRect/>
          </a:stretch>
        </p:blipFill>
        <p:spPr>
          <a:xfrm rot="20952252">
            <a:off x="4035499" y="3042289"/>
            <a:ext cx="1733403" cy="1798728"/>
          </a:xfrm>
          <a:prstGeom prst="rect">
            <a:avLst/>
          </a:prstGeom>
        </p:spPr>
      </p:pic>
      <p:pic>
        <p:nvPicPr>
          <p:cNvPr id="14"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7"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8"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9"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p>
        </p:txBody>
      </p:sp>
      <p:pic>
        <p:nvPicPr>
          <p:cNvPr id="2" name="Picture 1" descr="Blue_Boat.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011293" flipH="1">
            <a:off x="3263646" y="2274989"/>
            <a:ext cx="1340363" cy="592553"/>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79943" y="2165116"/>
            <a:ext cx="1292811" cy="599546"/>
          </a:xfrm>
          <a:prstGeom prst="rect">
            <a:avLst/>
          </a:prstGeom>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479078" y="2404535"/>
            <a:ext cx="1292811" cy="599546"/>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323" y="2710854"/>
            <a:ext cx="1292811" cy="599546"/>
          </a:xfrm>
          <a:prstGeom prst="rect">
            <a:avLst/>
          </a:prstGeom>
        </p:spPr>
      </p:pic>
    </p:spTree>
    <p:extLst>
      <p:ext uri="{BB962C8B-B14F-4D97-AF65-F5344CB8AC3E}">
        <p14:creationId xmlns:p14="http://schemas.microsoft.com/office/powerpoint/2010/main" val="2524490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dissolv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dissolve">
                                      <p:cBhvr>
                                        <p:cTn id="26" dur="500"/>
                                        <p:tgtEl>
                                          <p:spTgt spid="7">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par>
                                <p:cTn id="30" presetID="9"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5160834" y="2384942"/>
            <a:ext cx="3983165" cy="2475707"/>
          </a:xfrm>
          <a:prstGeom prst="rect">
            <a:avLst/>
          </a:prstGeom>
        </p:spPr>
      </p:pic>
      <p:pic>
        <p:nvPicPr>
          <p:cNvPr id="7"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96462" y="434169"/>
            <a:ext cx="5257297" cy="4237050"/>
          </a:xfrm>
          <a:prstGeom prst="rect">
            <a:avLst/>
          </a:prstGeom>
        </p:spPr>
      </p:pic>
      <p:sp>
        <p:nvSpPr>
          <p:cNvPr id="3" name="Content Placeholder 2"/>
          <p:cNvSpPr>
            <a:spLocks noGrp="1"/>
          </p:cNvSpPr>
          <p:nvPr>
            <p:ph sz="half" idx="1"/>
          </p:nvPr>
        </p:nvSpPr>
        <p:spPr>
          <a:xfrm>
            <a:off x="208483" y="1474937"/>
            <a:ext cx="4727267" cy="3250323"/>
          </a:xfrm>
        </p:spPr>
        <p:txBody>
          <a:bodyPr>
            <a:normAutofit fontScale="70000" lnSpcReduction="20000"/>
          </a:bodyPr>
          <a:lstStyle/>
          <a:p>
            <a:pPr marL="0" indent="0" algn="ctr">
              <a:lnSpc>
                <a:spcPct val="132000"/>
              </a:lnSpc>
              <a:spcBef>
                <a:spcPts val="300"/>
              </a:spcBef>
              <a:spcAft>
                <a:spcPts val="300"/>
              </a:spcAft>
              <a:buNone/>
            </a:pPr>
            <a:r>
              <a:rPr lang="en-US" sz="3600" b="1" dirty="0">
                <a:solidFill>
                  <a:srgbClr val="002E6C"/>
                </a:solidFill>
                <a:latin typeface="Arial Narrow"/>
                <a:cs typeface="Arial Narrow"/>
              </a:rPr>
              <a:t>MĀTAKI TĒNEI / WATCH THIS </a:t>
            </a:r>
          </a:p>
          <a:p>
            <a:pPr marL="0" indent="0" algn="ctr">
              <a:lnSpc>
                <a:spcPct val="132000"/>
              </a:lnSpc>
              <a:spcBef>
                <a:spcPts val="300"/>
              </a:spcBef>
              <a:spcAft>
                <a:spcPts val="300"/>
              </a:spcAft>
              <a:buNone/>
            </a:pPr>
            <a:r>
              <a:rPr lang="en-US" sz="3300" dirty="0">
                <a:latin typeface="Arial"/>
                <a:cs typeface="Arial"/>
              </a:rPr>
              <a:t>Short film [2:55] </a:t>
            </a:r>
            <a:r>
              <a:rPr lang="en-US" sz="3300" dirty="0">
                <a:solidFill>
                  <a:srgbClr val="00B194"/>
                </a:solidFill>
                <a:latin typeface="Arial"/>
                <a:cs typeface="Arial"/>
                <a:hlinkClick r:id="rId5">
                  <a:extLst>
                    <a:ext uri="{A12FA001-AC4F-418D-AE19-62706E023703}">
                      <ahyp:hlinkClr xmlns:ahyp="http://schemas.microsoft.com/office/drawing/2018/hyperlinkcolor" val="tx"/>
                    </a:ext>
                  </a:extLst>
                </a:hlinkClick>
              </a:rPr>
              <a:t>Overfishing</a:t>
            </a:r>
            <a:endParaRPr lang="en-US" sz="3300" dirty="0">
              <a:solidFill>
                <a:srgbClr val="00B194"/>
              </a:solidFill>
              <a:latin typeface="Arial"/>
              <a:cs typeface="Arial"/>
            </a:endParaRPr>
          </a:p>
          <a:p>
            <a:pPr marL="0" indent="0" algn="ctr">
              <a:lnSpc>
                <a:spcPct val="132000"/>
              </a:lnSpc>
              <a:spcBef>
                <a:spcPts val="300"/>
              </a:spcBef>
              <a:spcAft>
                <a:spcPts val="300"/>
              </a:spcAft>
              <a:buNone/>
            </a:pPr>
            <a:r>
              <a:rPr lang="en-US" sz="1700" dirty="0">
                <a:latin typeface="Arial"/>
                <a:cs typeface="Arial"/>
              </a:rPr>
              <a:t> </a:t>
            </a:r>
          </a:p>
          <a:p>
            <a:pPr marL="0" indent="0" algn="ctr">
              <a:lnSpc>
                <a:spcPct val="132000"/>
              </a:lnSpc>
              <a:spcBef>
                <a:spcPts val="300"/>
              </a:spcBef>
              <a:spcAft>
                <a:spcPts val="300"/>
              </a:spcAft>
              <a:buNone/>
            </a:pPr>
            <a:r>
              <a:rPr lang="en-US" sz="3600" b="1" dirty="0">
                <a:solidFill>
                  <a:srgbClr val="00B6DE"/>
                </a:solidFill>
                <a:latin typeface="Arial Narrow"/>
                <a:cs typeface="Arial Narrow"/>
              </a:rPr>
              <a:t>HE PĀTAI / CONSIDER THIS</a:t>
            </a:r>
          </a:p>
          <a:p>
            <a:pPr marL="0" indent="0" algn="ctr">
              <a:lnSpc>
                <a:spcPct val="132000"/>
              </a:lnSpc>
              <a:spcBef>
                <a:spcPts val="300"/>
              </a:spcBef>
              <a:spcAft>
                <a:spcPts val="300"/>
              </a:spcAft>
              <a:buNone/>
            </a:pPr>
            <a:r>
              <a:rPr lang="en-US" sz="3300" dirty="0">
                <a:latin typeface="Arial"/>
                <a:cs typeface="Arial"/>
              </a:rPr>
              <a:t>What is overfishing? And what impact does overfishing have on the ocean? </a:t>
            </a:r>
          </a:p>
        </p:txBody>
      </p:sp>
      <p:sp>
        <p:nvSpPr>
          <p:cNvPr id="2" name="TextBox 1"/>
          <p:cNvSpPr txBox="1"/>
          <p:nvPr/>
        </p:nvSpPr>
        <p:spPr>
          <a:xfrm>
            <a:off x="6172200" y="3771900"/>
            <a:ext cx="184666" cy="369332"/>
          </a:xfrm>
          <a:prstGeom prst="rect">
            <a:avLst/>
          </a:prstGeom>
          <a:noFill/>
        </p:spPr>
        <p:txBody>
          <a:bodyPr wrap="none" rtlCol="0">
            <a:spAutoFit/>
          </a:bodyPr>
          <a:lstStyle/>
          <a:p>
            <a:endParaRPr lang="en-US" dirty="0"/>
          </a:p>
        </p:txBody>
      </p:sp>
      <p:sp>
        <p:nvSpPr>
          <p:cNvPr id="5" name="Rectangle 4"/>
          <p:cNvSpPr/>
          <p:nvPr/>
        </p:nvSpPr>
        <p:spPr>
          <a:xfrm>
            <a:off x="5418530" y="2876465"/>
            <a:ext cx="3556004" cy="1541961"/>
          </a:xfrm>
          <a:prstGeom prst="rect">
            <a:avLst/>
          </a:prstGeom>
        </p:spPr>
        <p:txBody>
          <a:bodyPr wrap="square">
            <a:spAutoFit/>
          </a:bodyPr>
          <a:lstStyle/>
          <a:p>
            <a:pPr algn="ctr">
              <a:lnSpc>
                <a:spcPct val="112000"/>
              </a:lnSpc>
              <a:spcBef>
                <a:spcPts val="300"/>
              </a:spcBef>
              <a:spcAft>
                <a:spcPts val="300"/>
              </a:spcAft>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300"/>
              </a:spcAft>
            </a:pPr>
            <a:r>
              <a:rPr lang="en-US" sz="2000" dirty="0">
                <a:latin typeface="Arial"/>
                <a:cs typeface="Arial"/>
              </a:rPr>
              <a:t>Add any new knowledge to your  </a:t>
            </a:r>
            <a:r>
              <a:rPr lang="en-US" sz="2000" dirty="0">
                <a:solidFill>
                  <a:srgbClr val="175EAA"/>
                </a:solidFill>
                <a:latin typeface="Arial"/>
                <a:cs typeface="Arial"/>
              </a:rPr>
              <a:t>‘Overfishing Prior Knowledge’ </a:t>
            </a:r>
            <a:r>
              <a:rPr lang="en-US" sz="2000" dirty="0">
                <a:latin typeface="Arial"/>
                <a:cs typeface="Arial"/>
              </a:rPr>
              <a:t>chart</a:t>
            </a:r>
          </a:p>
        </p:txBody>
      </p:sp>
      <p:sp>
        <p:nvSpPr>
          <p:cNvPr id="17"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endParaRPr lang="en-US" sz="3300" dirty="0">
              <a:solidFill>
                <a:srgbClr val="FFFFFF"/>
              </a:solidFill>
            </a:endParaRPr>
          </a:p>
        </p:txBody>
      </p:sp>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85480" y="2085169"/>
            <a:ext cx="3169173" cy="599546"/>
          </a:xfrm>
          <a:prstGeom prst="rect">
            <a:avLst/>
          </a:prstGeom>
        </p:spPr>
      </p:pic>
      <p:pic>
        <p:nvPicPr>
          <p:cNvPr id="16"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8"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9"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20"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704474" y="1785396"/>
            <a:ext cx="1158326" cy="599546"/>
          </a:xfrm>
          <a:prstGeom prst="rect">
            <a:avLst/>
          </a:prstGeom>
        </p:spPr>
      </p:pic>
      <p:pic>
        <p:nvPicPr>
          <p:cNvPr id="10" name="Content Placeholder 9" descr="A screenshot of a video&#10;&#10;Description automatically generated">
            <a:hlinkClick r:id="rId5"/>
            <a:extLst>
              <a:ext uri="{FF2B5EF4-FFF2-40B4-BE49-F238E27FC236}">
                <a16:creationId xmlns:a16="http://schemas.microsoft.com/office/drawing/2014/main" id="{F42B3205-235F-2416-4225-A5C1D5D9E6D0}"/>
              </a:ext>
            </a:extLst>
          </p:cNvPr>
          <p:cNvPicPr>
            <a:picLocks noGrp="1" noChangeAspect="1"/>
          </p:cNvPicPr>
          <p:nvPr>
            <p:ph sz="half" idx="2"/>
          </p:nvPr>
        </p:nvPicPr>
        <p:blipFill>
          <a:blip r:embed="rId9"/>
          <a:stretch>
            <a:fillRect/>
          </a:stretch>
        </p:blipFill>
        <p:spPr>
          <a:xfrm rot="442788">
            <a:off x="5847532" y="443963"/>
            <a:ext cx="2638361" cy="2011750"/>
          </a:xfrm>
          <a:ln>
            <a:solidFill>
              <a:schemeClr val="bg1">
                <a:lumMod val="75000"/>
              </a:schemeClr>
            </a:solidFill>
          </a:ln>
        </p:spPr>
      </p:pic>
    </p:spTree>
    <p:extLst>
      <p:ext uri="{BB962C8B-B14F-4D97-AF65-F5344CB8AC3E}">
        <p14:creationId xmlns:p14="http://schemas.microsoft.com/office/powerpoint/2010/main" val="3645841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dissolve">
                                      <p:cBhvr>
                                        <p:cTn id="23" dur="500"/>
                                        <p:tgtEl>
                                          <p:spTgt spid="5">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dissolve">
                                      <p:cBhvr>
                                        <p:cTn id="2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9078" y="913156"/>
            <a:ext cx="8233880" cy="3723442"/>
          </a:xfrm>
        </p:spPr>
        <p:txBody>
          <a:bodyPr>
            <a:noAutofit/>
          </a:bodyPr>
          <a:lstStyle/>
          <a:p>
            <a:pPr marL="0" indent="0">
              <a:spcBef>
                <a:spcPts val="300"/>
              </a:spcBef>
              <a:spcAft>
                <a:spcPts val="300"/>
              </a:spcAft>
              <a:buNone/>
            </a:pPr>
            <a:r>
              <a:rPr lang="en-US" sz="2000" b="1" dirty="0">
                <a:solidFill>
                  <a:srgbClr val="00B194"/>
                </a:solidFill>
                <a:latin typeface="Arial Narrow"/>
                <a:cs typeface="Arial Narrow"/>
              </a:rPr>
              <a:t>KŌRERORERO/ DISCUSSION</a:t>
            </a:r>
            <a:endParaRPr lang="en-AU" sz="2000" b="1" dirty="0">
              <a:solidFill>
                <a:srgbClr val="00B194"/>
              </a:solidFill>
              <a:latin typeface="Arial"/>
              <a:cs typeface="Arial"/>
            </a:endParaRPr>
          </a:p>
          <a:p>
            <a:pPr>
              <a:spcBef>
                <a:spcPts val="300"/>
              </a:spcBef>
              <a:spcAft>
                <a:spcPts val="300"/>
              </a:spcAft>
            </a:pPr>
            <a:r>
              <a:rPr lang="en-AU" sz="1800" dirty="0">
                <a:solidFill>
                  <a:srgbClr val="175EAA"/>
                </a:solidFill>
                <a:latin typeface="Arial"/>
                <a:cs typeface="Arial"/>
              </a:rPr>
              <a:t>Science Daily says a fishery is: “an organized effort by humans to catch fish or other aquatic species, an activity known as fishing”</a:t>
            </a:r>
          </a:p>
          <a:p>
            <a:pPr>
              <a:spcBef>
                <a:spcPts val="300"/>
              </a:spcBef>
              <a:spcAft>
                <a:spcPts val="300"/>
              </a:spcAft>
            </a:pPr>
            <a:r>
              <a:rPr lang="en-US" sz="1800" dirty="0">
                <a:latin typeface="Arial"/>
                <a:cs typeface="Arial"/>
              </a:rPr>
              <a:t>Fishery size depends on fish added by:</a:t>
            </a:r>
          </a:p>
          <a:p>
            <a:pPr lvl="1">
              <a:buFont typeface="Lucida Grande"/>
              <a:buChar char="+"/>
            </a:pPr>
            <a:r>
              <a:rPr lang="en-US" sz="1800" dirty="0">
                <a:latin typeface="Arial"/>
                <a:cs typeface="Arial"/>
              </a:rPr>
              <a:t>New (young) fish</a:t>
            </a:r>
          </a:p>
          <a:p>
            <a:pPr lvl="1">
              <a:buFont typeface="Lucida Grande"/>
              <a:buChar char="+"/>
            </a:pPr>
            <a:r>
              <a:rPr lang="en-US" sz="1800" dirty="0">
                <a:latin typeface="Arial"/>
                <a:cs typeface="Arial"/>
              </a:rPr>
              <a:t>Fish migrating in </a:t>
            </a:r>
          </a:p>
          <a:p>
            <a:pPr>
              <a:spcBef>
                <a:spcPts val="300"/>
              </a:spcBef>
              <a:spcAft>
                <a:spcPts val="300"/>
              </a:spcAft>
            </a:pPr>
            <a:r>
              <a:rPr lang="en-US" sz="1800" dirty="0">
                <a:solidFill>
                  <a:srgbClr val="175EAA"/>
                </a:solidFill>
                <a:latin typeface="Arial"/>
                <a:cs typeface="Arial"/>
              </a:rPr>
              <a:t>And fish taken away as:</a:t>
            </a:r>
          </a:p>
          <a:p>
            <a:pPr lvl="1">
              <a:spcBef>
                <a:spcPts val="100"/>
              </a:spcBef>
            </a:pPr>
            <a:r>
              <a:rPr lang="en-US" sz="1800" dirty="0">
                <a:solidFill>
                  <a:srgbClr val="175EAA"/>
                </a:solidFill>
                <a:latin typeface="Arial"/>
                <a:cs typeface="Arial"/>
              </a:rPr>
              <a:t>Fish die</a:t>
            </a:r>
          </a:p>
          <a:p>
            <a:pPr lvl="1">
              <a:spcBef>
                <a:spcPts val="100"/>
              </a:spcBef>
            </a:pPr>
            <a:r>
              <a:rPr lang="en-US" sz="1800" dirty="0">
                <a:solidFill>
                  <a:srgbClr val="175EAA"/>
                </a:solidFill>
                <a:latin typeface="Arial"/>
                <a:cs typeface="Arial"/>
              </a:rPr>
              <a:t>Fish are caught</a:t>
            </a:r>
          </a:p>
          <a:p>
            <a:pPr lvl="1">
              <a:spcBef>
                <a:spcPts val="100"/>
              </a:spcBef>
            </a:pPr>
            <a:r>
              <a:rPr lang="en-US" sz="1800" dirty="0">
                <a:solidFill>
                  <a:srgbClr val="175EAA"/>
                </a:solidFill>
                <a:latin typeface="Arial"/>
                <a:cs typeface="Arial"/>
              </a:rPr>
              <a:t>Fish migrate out of the fishery</a:t>
            </a:r>
          </a:p>
        </p:txBody>
      </p:sp>
      <p:sp>
        <p:nvSpPr>
          <p:cNvPr id="3" name="Rounded Rectangular Callout 2"/>
          <p:cNvSpPr/>
          <p:nvPr/>
        </p:nvSpPr>
        <p:spPr>
          <a:xfrm>
            <a:off x="4971796" y="2168129"/>
            <a:ext cx="4005102" cy="892617"/>
          </a:xfrm>
          <a:prstGeom prst="wedgeRoundRectCallout">
            <a:avLst>
              <a:gd name="adj1" fmla="val 19432"/>
              <a:gd name="adj2" fmla="val 6718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So what is a ‘fishery’? Have a go! See if you can write some words or even a sentence that explains what a fishery is!....</a:t>
            </a:r>
          </a:p>
        </p:txBody>
      </p:sp>
      <p:pic>
        <p:nvPicPr>
          <p:cNvPr id="6" name="Picture 5"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763947" flipH="1">
            <a:off x="7787273" y="3060746"/>
            <a:ext cx="1274211" cy="1171999"/>
          </a:xfrm>
          <a:prstGeom prst="rect">
            <a:avLst/>
          </a:prstGeom>
        </p:spPr>
      </p:pic>
      <p:sp>
        <p:nvSpPr>
          <p:cNvPr id="23" name="Rounded Rectangular Callout 22"/>
          <p:cNvSpPr/>
          <p:nvPr/>
        </p:nvSpPr>
        <p:spPr>
          <a:xfrm>
            <a:off x="4763424" y="3236293"/>
            <a:ext cx="2636534" cy="1015405"/>
          </a:xfrm>
          <a:prstGeom prst="wedgeRoundRectCallout">
            <a:avLst>
              <a:gd name="adj1" fmla="val 48589"/>
              <a:gd name="adj2" fmla="val 6774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Can you think what might affect the size of a fishery [number of fish]?</a:t>
            </a:r>
          </a:p>
        </p:txBody>
      </p:sp>
      <p:pic>
        <p:nvPicPr>
          <p:cNvPr id="24" name="Picture 23"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048578" flipH="1">
            <a:off x="7343537" y="3772753"/>
            <a:ext cx="1274211" cy="1171999"/>
          </a:xfrm>
          <a:prstGeom prst="rect">
            <a:avLst/>
          </a:prstGeom>
        </p:spPr>
      </p:pic>
      <p:sp>
        <p:nvSpPr>
          <p:cNvPr id="25"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solidFill>
                  <a:srgbClr val="FFFFFF"/>
                </a:solidFill>
                <a:latin typeface="Arial Narrow"/>
                <a:cs typeface="Arial Narrow"/>
              </a:rPr>
              <a:t>OVERFISHING</a:t>
            </a:r>
          </a:p>
        </p:txBody>
      </p:sp>
      <p:pic>
        <p:nvPicPr>
          <p:cNvPr id="14"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5"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6"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7"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3" name="Rectangle 12"/>
          <p:cNvSpPr/>
          <p:nvPr/>
        </p:nvSpPr>
        <p:spPr>
          <a:xfrm rot="1355423">
            <a:off x="6601568" y="11370"/>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spTree>
    <p:extLst>
      <p:ext uri="{BB962C8B-B14F-4D97-AF65-F5344CB8AC3E}">
        <p14:creationId xmlns:p14="http://schemas.microsoft.com/office/powerpoint/2010/main" val="1696985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dissolv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dissolve">
                                      <p:cBhvr>
                                        <p:cTn id="33" dur="500"/>
                                        <p:tgtEl>
                                          <p:spTgt spid="2">
                                            <p:txEl>
                                              <p:pRg st="2" end="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dissolve">
                                      <p:cBhvr>
                                        <p:cTn id="36" dur="500"/>
                                        <p:tgtEl>
                                          <p:spTgt spid="2">
                                            <p:txEl>
                                              <p:pRg st="3" end="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dissolve">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dissolve">
                                      <p:cBhvr>
                                        <p:cTn id="44" dur="500"/>
                                        <p:tgtEl>
                                          <p:spTgt spid="2">
                                            <p:txEl>
                                              <p:pRg st="5" end="5"/>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dissolve">
                                      <p:cBhvr>
                                        <p:cTn id="47" dur="500"/>
                                        <p:tgtEl>
                                          <p:spTgt spid="2">
                                            <p:txEl>
                                              <p:pRg st="6" end="6"/>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dissolve">
                                      <p:cBhvr>
                                        <p:cTn id="50" dur="500"/>
                                        <p:tgtEl>
                                          <p:spTgt spid="2">
                                            <p:txEl>
                                              <p:pRg st="7" end="7"/>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dissolve">
                                      <p:cBhvr>
                                        <p:cTn id="5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5003876" y="1524004"/>
            <a:ext cx="3970794" cy="3277174"/>
          </a:xfrm>
          <a:prstGeom prst="rect">
            <a:avLst/>
          </a:prstGeom>
        </p:spPr>
      </p:pic>
      <p:sp>
        <p:nvSpPr>
          <p:cNvPr id="21" name="Content Placeholder 1"/>
          <p:cNvSpPr>
            <a:spLocks noGrp="1"/>
          </p:cNvSpPr>
          <p:nvPr>
            <p:ph sz="half" idx="2"/>
          </p:nvPr>
        </p:nvSpPr>
        <p:spPr>
          <a:xfrm>
            <a:off x="190499" y="1096311"/>
            <a:ext cx="8233880" cy="3723442"/>
          </a:xfrm>
        </p:spPr>
        <p:txBody>
          <a:bodyPr>
            <a:noAutofit/>
          </a:bodyPr>
          <a:lstStyle/>
          <a:p>
            <a:pPr>
              <a:spcBef>
                <a:spcPts val="300"/>
              </a:spcBef>
              <a:spcAft>
                <a:spcPts val="300"/>
              </a:spcAft>
            </a:pPr>
            <a:r>
              <a:rPr lang="en-AU" sz="1800" dirty="0">
                <a:solidFill>
                  <a:srgbClr val="175EAA"/>
                </a:solidFill>
                <a:latin typeface="Arial"/>
                <a:cs typeface="Arial"/>
              </a:rPr>
              <a:t>Overfishing happens when the number of fish being taken out is much greater than the number of fish being added</a:t>
            </a:r>
            <a:r>
              <a:rPr lang="mr-IN" sz="1800" dirty="0">
                <a:solidFill>
                  <a:srgbClr val="175EAA"/>
                </a:solidFill>
                <a:latin typeface="Arial"/>
                <a:cs typeface="Arial"/>
              </a:rPr>
              <a:t>…</a:t>
            </a:r>
            <a:r>
              <a:rPr lang="mi-NZ" sz="1800" dirty="0">
                <a:solidFill>
                  <a:srgbClr val="175EAA"/>
                </a:solidFill>
                <a:latin typeface="Arial"/>
                <a:cs typeface="Arial"/>
              </a:rPr>
              <a:t>. </a:t>
            </a:r>
            <a:r>
              <a:rPr lang="en-US" sz="1800" dirty="0">
                <a:solidFill>
                  <a:srgbClr val="175EAA"/>
                </a:solidFill>
                <a:latin typeface="Arial"/>
                <a:cs typeface="Arial"/>
              </a:rPr>
              <a:t>R</a:t>
            </a:r>
            <a:r>
              <a:rPr lang="mi-NZ" sz="1800" dirty="0">
                <a:solidFill>
                  <a:srgbClr val="175EAA"/>
                </a:solidFill>
                <a:latin typeface="Arial"/>
                <a:cs typeface="Arial"/>
              </a:rPr>
              <a:t>emember.. </a:t>
            </a:r>
            <a:endParaRPr lang="en-AU" sz="1800" dirty="0">
              <a:solidFill>
                <a:srgbClr val="175EAA"/>
              </a:solidFill>
              <a:latin typeface="Arial"/>
              <a:cs typeface="Arial"/>
            </a:endParaRPr>
          </a:p>
          <a:p>
            <a:pPr>
              <a:spcBef>
                <a:spcPts val="300"/>
              </a:spcBef>
              <a:spcAft>
                <a:spcPts val="300"/>
              </a:spcAft>
            </a:pPr>
            <a:r>
              <a:rPr lang="en-US" sz="1800" dirty="0">
                <a:latin typeface="Arial"/>
                <a:cs typeface="Arial"/>
              </a:rPr>
              <a:t>Fishery size depends on fish added by:</a:t>
            </a:r>
          </a:p>
          <a:p>
            <a:pPr lvl="1">
              <a:buFont typeface="Lucida Grande"/>
              <a:buChar char="+"/>
            </a:pPr>
            <a:r>
              <a:rPr lang="en-US" sz="1800" dirty="0">
                <a:latin typeface="Arial"/>
                <a:cs typeface="Arial"/>
              </a:rPr>
              <a:t>New (young) fish</a:t>
            </a:r>
          </a:p>
          <a:p>
            <a:pPr lvl="1">
              <a:buFont typeface="Lucida Grande"/>
              <a:buChar char="+"/>
            </a:pPr>
            <a:r>
              <a:rPr lang="en-US" sz="1800" dirty="0">
                <a:latin typeface="Arial"/>
                <a:cs typeface="Arial"/>
              </a:rPr>
              <a:t>Fish migrating in </a:t>
            </a:r>
          </a:p>
          <a:p>
            <a:pPr>
              <a:spcBef>
                <a:spcPts val="300"/>
              </a:spcBef>
              <a:spcAft>
                <a:spcPts val="300"/>
              </a:spcAft>
            </a:pPr>
            <a:r>
              <a:rPr lang="en-US" sz="1800" dirty="0">
                <a:solidFill>
                  <a:srgbClr val="175EAA"/>
                </a:solidFill>
                <a:latin typeface="Arial"/>
                <a:cs typeface="Arial"/>
              </a:rPr>
              <a:t>And fish taken away as:</a:t>
            </a:r>
          </a:p>
          <a:p>
            <a:pPr lvl="1"/>
            <a:r>
              <a:rPr lang="en-US" sz="1800" dirty="0">
                <a:solidFill>
                  <a:srgbClr val="175EAA"/>
                </a:solidFill>
                <a:latin typeface="Arial"/>
                <a:cs typeface="Arial"/>
              </a:rPr>
              <a:t>Fish die</a:t>
            </a:r>
          </a:p>
          <a:p>
            <a:pPr lvl="1"/>
            <a:r>
              <a:rPr lang="en-US" sz="1800" dirty="0">
                <a:solidFill>
                  <a:srgbClr val="175EAA"/>
                </a:solidFill>
                <a:latin typeface="Arial"/>
                <a:cs typeface="Arial"/>
              </a:rPr>
              <a:t>Fish are caught</a:t>
            </a:r>
          </a:p>
          <a:p>
            <a:pPr lvl="1"/>
            <a:r>
              <a:rPr lang="en-US" sz="1800" dirty="0">
                <a:solidFill>
                  <a:srgbClr val="175EAA"/>
                </a:solidFill>
                <a:latin typeface="Arial"/>
                <a:cs typeface="Arial"/>
              </a:rPr>
              <a:t>Fish migrate out of the fishery</a:t>
            </a:r>
          </a:p>
        </p:txBody>
      </p:sp>
      <p:sp>
        <p:nvSpPr>
          <p:cNvPr id="18" name="Rectangle 17"/>
          <p:cNvSpPr/>
          <p:nvPr/>
        </p:nvSpPr>
        <p:spPr>
          <a:xfrm>
            <a:off x="5173206" y="2043830"/>
            <a:ext cx="3458583" cy="2369880"/>
          </a:xfrm>
          <a:prstGeom prst="rect">
            <a:avLst/>
          </a:prstGeom>
        </p:spPr>
        <p:txBody>
          <a:bodyPr wrap="square">
            <a:spAutoFit/>
          </a:bodyPr>
          <a:lstStyle/>
          <a:p>
            <a:pPr algn="ctr">
              <a:lnSpc>
                <a:spcPct val="112000"/>
              </a:lnSpc>
              <a:spcBef>
                <a:spcPts val="300"/>
              </a:spcBef>
              <a:spcAft>
                <a:spcPts val="300"/>
              </a:spcAft>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300"/>
              </a:spcAft>
            </a:pPr>
            <a:r>
              <a:rPr lang="en-US" dirty="0">
                <a:latin typeface="Arial"/>
                <a:cs typeface="Arial"/>
              </a:rPr>
              <a:t>Deepen understanding and use online tools like </a:t>
            </a:r>
            <a:r>
              <a:rPr lang="en-US" dirty="0">
                <a:latin typeface="Arial"/>
                <a:cs typeface="Arial"/>
                <a:hlinkClick r:id="rId5"/>
              </a:rPr>
              <a:t>Piktochart </a:t>
            </a:r>
            <a:r>
              <a:rPr lang="en-US" dirty="0">
                <a:latin typeface="Arial"/>
                <a:cs typeface="Arial"/>
              </a:rPr>
              <a:t>or paper and pens to</a:t>
            </a:r>
            <a:r>
              <a:rPr lang="mi-NZ" dirty="0">
                <a:latin typeface="Arial"/>
                <a:cs typeface="Arial"/>
              </a:rPr>
              <a:t> c</a:t>
            </a:r>
            <a:r>
              <a:rPr lang="en-US" dirty="0" err="1">
                <a:latin typeface="Arial"/>
                <a:cs typeface="Arial"/>
              </a:rPr>
              <a:t>reate</a:t>
            </a:r>
            <a:r>
              <a:rPr lang="en-US" dirty="0">
                <a:latin typeface="Arial"/>
                <a:cs typeface="Arial"/>
              </a:rPr>
              <a:t> a diagram showing how overfishing affects the size of a fish population</a:t>
            </a:r>
          </a:p>
        </p:txBody>
      </p:sp>
      <p:sp>
        <p:nvSpPr>
          <p:cNvPr id="26"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solidFill>
                  <a:srgbClr val="FFFFFF"/>
                </a:solidFill>
                <a:latin typeface="Arial Narrow"/>
                <a:cs typeface="Arial Narrow"/>
              </a:rPr>
              <a:t>OVERFISHING</a:t>
            </a:r>
          </a:p>
        </p:txBody>
      </p:sp>
      <p:pic>
        <p:nvPicPr>
          <p:cNvPr id="27" name="Picture 26" descr="Blue_Butterfly fis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63947" flipH="1">
            <a:off x="3654821" y="2169838"/>
            <a:ext cx="1274211" cy="1171999"/>
          </a:xfrm>
          <a:prstGeom prst="rect">
            <a:avLst/>
          </a:prstGeom>
        </p:spPr>
      </p:pic>
      <p:pic>
        <p:nvPicPr>
          <p:cNvPr id="28" name="Picture 27" descr="Blue_Butterfly fis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1048578" flipH="1">
            <a:off x="3270546" y="3009201"/>
            <a:ext cx="1274211" cy="1171999"/>
          </a:xfrm>
          <a:prstGeom prst="rect">
            <a:avLst/>
          </a:prstGeom>
        </p:spPr>
      </p:pic>
      <p:pic>
        <p:nvPicPr>
          <p:cNvPr id="15"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6"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7"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9"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3" name="Rectangle 12"/>
          <p:cNvSpPr/>
          <p:nvPr/>
        </p:nvSpPr>
        <p:spPr>
          <a:xfrm rot="1355423">
            <a:off x="6601568" y="11370"/>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spTree>
    <p:extLst>
      <p:ext uri="{BB962C8B-B14F-4D97-AF65-F5344CB8AC3E}">
        <p14:creationId xmlns:p14="http://schemas.microsoft.com/office/powerpoint/2010/main" val="999970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dissolve">
                                      <p:cBhvr>
                                        <p:cTn id="7" dur="500"/>
                                        <p:tgtEl>
                                          <p:spTgt spid="2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Effect transition="in" filter="dissolve">
                                      <p:cBhvr>
                                        <p:cTn id="18" dur="500"/>
                                        <p:tgtEl>
                                          <p:spTgt spid="21">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dissolve">
                                      <p:cBhvr>
                                        <p:cTn id="21" dur="500"/>
                                        <p:tgtEl>
                                          <p:spTgt spid="21">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1">
                                            <p:txEl>
                                              <p:pRg st="3" end="3"/>
                                            </p:txEl>
                                          </p:spTgt>
                                        </p:tgtEl>
                                        <p:attrNameLst>
                                          <p:attrName>style.visibility</p:attrName>
                                        </p:attrNameLst>
                                      </p:cBhvr>
                                      <p:to>
                                        <p:strVal val="visible"/>
                                      </p:to>
                                    </p:set>
                                    <p:animEffect transition="in" filter="dissolve">
                                      <p:cBhvr>
                                        <p:cTn id="24" dur="500"/>
                                        <p:tgtEl>
                                          <p:spTgt spid="21">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dissolve">
                                      <p:cBhvr>
                                        <p:cTn id="27" dur="500"/>
                                        <p:tgtEl>
                                          <p:spTgt spid="21">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1">
                                            <p:txEl>
                                              <p:pRg st="5" end="5"/>
                                            </p:txEl>
                                          </p:spTgt>
                                        </p:tgtEl>
                                        <p:attrNameLst>
                                          <p:attrName>style.visibility</p:attrName>
                                        </p:attrNameLst>
                                      </p:cBhvr>
                                      <p:to>
                                        <p:strVal val="visible"/>
                                      </p:to>
                                    </p:set>
                                    <p:animEffect transition="in" filter="dissolve">
                                      <p:cBhvr>
                                        <p:cTn id="30" dur="500"/>
                                        <p:tgtEl>
                                          <p:spTgt spid="21">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21">
                                            <p:txEl>
                                              <p:pRg st="6" end="6"/>
                                            </p:txEl>
                                          </p:spTgt>
                                        </p:tgtEl>
                                        <p:attrNameLst>
                                          <p:attrName>style.visibility</p:attrName>
                                        </p:attrNameLst>
                                      </p:cBhvr>
                                      <p:to>
                                        <p:strVal val="visible"/>
                                      </p:to>
                                    </p:set>
                                    <p:animEffect transition="in" filter="dissolve">
                                      <p:cBhvr>
                                        <p:cTn id="33" dur="500"/>
                                        <p:tgtEl>
                                          <p:spTgt spid="21">
                                            <p:txEl>
                                              <p:pRg st="6" end="6"/>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1">
                                            <p:txEl>
                                              <p:pRg st="7" end="7"/>
                                            </p:txEl>
                                          </p:spTgt>
                                        </p:tgtEl>
                                        <p:attrNameLst>
                                          <p:attrName>style.visibility</p:attrName>
                                        </p:attrNameLst>
                                      </p:cBhvr>
                                      <p:to>
                                        <p:strVal val="visible"/>
                                      </p:to>
                                    </p:set>
                                    <p:animEffect transition="in" filter="dissolve">
                                      <p:cBhvr>
                                        <p:cTn id="36" dur="500"/>
                                        <p:tgtEl>
                                          <p:spTgt spid="2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dissolve">
                                      <p:cBhvr>
                                        <p:cTn id="41" dur="500"/>
                                        <p:tgtEl>
                                          <p:spTgt spid="18">
                                            <p:txEl>
                                              <p:pRg st="0" end="0"/>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18">
                                            <p:txEl>
                                              <p:pRg st="1" end="1"/>
                                            </p:txEl>
                                          </p:spTgt>
                                        </p:tgtEl>
                                        <p:attrNameLst>
                                          <p:attrName>style.visibility</p:attrName>
                                        </p:attrNameLst>
                                      </p:cBhvr>
                                      <p:to>
                                        <p:strVal val="visible"/>
                                      </p:to>
                                    </p:set>
                                    <p:animEffect transition="in" filter="dissolve">
                                      <p:cBhvr>
                                        <p:cTn id="44"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115608</TotalTime>
  <Words>849</Words>
  <Application>Microsoft Macintosh PowerPoint</Application>
  <PresentationFormat>On-screen Show (16:9)</PresentationFormat>
  <Paragraphs>108</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Narrow</vt:lpstr>
      <vt:lpstr>Calibri</vt:lpstr>
      <vt:lpstr>Local Brewery Five</vt:lpstr>
      <vt:lpstr>Lucida Grande</vt:lpstr>
      <vt:lpstr>MetaPro-Normal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605</cp:revision>
  <dcterms:created xsi:type="dcterms:W3CDTF">2020-01-12T01:38:21Z</dcterms:created>
  <dcterms:modified xsi:type="dcterms:W3CDTF">2024-05-09T08:46:57Z</dcterms:modified>
</cp:coreProperties>
</file>