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0" r:id="rId2"/>
    <p:sldId id="268" r:id="rId3"/>
    <p:sldId id="283" r:id="rId4"/>
    <p:sldId id="34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9AC7"/>
    <a:srgbClr val="00B6DE"/>
    <a:srgbClr val="00B194"/>
    <a:srgbClr val="17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4775" autoAdjust="0"/>
  </p:normalViewPr>
  <p:slideViewPr>
    <p:cSldViewPr snapToGrid="0" snapToObjects="1">
      <p:cViewPr varScale="1">
        <p:scale>
          <a:sx n="113" d="100"/>
          <a:sy n="113" d="100"/>
        </p:scale>
        <p:origin x="49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-16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B32D-E515-D94E-BEA0-A7A7C5A785C5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0F1-A8F3-094D-9C6C-D369179B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8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6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en-US" dirty="0"/>
              <a:t>Topic 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>
                <a:latin typeface="MetaPro-Normal"/>
                <a:cs typeface="MetaPro-Normal"/>
              </a:defRPr>
            </a:lvl1pPr>
          </a:lstStyle>
          <a:p>
            <a:fld id="{29FEC424-1A67-EA4F-8C0C-E9A68665F566}" type="datetimeFigureOut">
              <a:rPr lang="en-US" smtClean="0"/>
              <a:pPr/>
              <a:t>7/16/22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56302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x-none" dirty="0"/>
              <a:t>MSC.ORG/LEARNZ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>
                <a:solidFill>
                  <a:srgbClr val="175EAA"/>
                </a:solidFill>
                <a:latin typeface="MetaPro-Normal"/>
                <a:cs typeface="MetaPro-Normal"/>
              </a:defRPr>
            </a:lvl1pPr>
          </a:lstStyle>
          <a:p>
            <a:fld id="{36961C54-CE56-C942-86C7-3C671D5B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04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</a:rPr>
              <a:t>TEACHER NOTES</a:t>
            </a:r>
            <a:endParaRPr lang="x-none" dirty="0">
              <a:solidFill>
                <a:srgbClr val="175EA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x-none" dirty="0"/>
              <a:t>Film clip can be found </a:t>
            </a:r>
            <a:r>
              <a:rPr lang="en-US" dirty="0"/>
              <a:t>at</a:t>
            </a:r>
            <a:r>
              <a:rPr lang="en-US" baseline="0" dirty="0"/>
              <a:t>: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=Kac1cqkjX1U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sz="1200" b="1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dirty="0">
                <a:latin typeface="MetaPro-Normal"/>
                <a:cs typeface="MetaPro-Normal"/>
              </a:rPr>
              <a:t>The short film can be found at https://</a:t>
            </a:r>
            <a:r>
              <a:rPr lang="en-US" sz="1200" b="0" dirty="0" err="1">
                <a:latin typeface="MetaPro-Normal"/>
                <a:cs typeface="MetaPro-Normal"/>
              </a:rPr>
              <a:t>www.youtube.com</a:t>
            </a:r>
            <a:r>
              <a:rPr lang="en-US" sz="1200" b="0" dirty="0">
                <a:latin typeface="MetaPro-Normal"/>
                <a:cs typeface="MetaPro-Normal"/>
              </a:rPr>
              <a:t>/</a:t>
            </a:r>
            <a:r>
              <a:rPr lang="en-US" sz="1200" b="0" dirty="0" err="1">
                <a:latin typeface="MetaPro-Normal"/>
                <a:cs typeface="MetaPro-Normal"/>
              </a:rPr>
              <a:t>watch?v</a:t>
            </a:r>
            <a:r>
              <a:rPr lang="en-US" sz="1200" b="0" dirty="0">
                <a:latin typeface="MetaPro-Normal"/>
                <a:cs typeface="MetaPro-Normal"/>
              </a:rPr>
              <a:t>=3rVeSBdpO6Q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  <a:latin typeface="MetaPro-Normal"/>
              <a:cs typeface="MetaPro-Normal"/>
            </a:endParaRPr>
          </a:p>
          <a:p>
            <a:r>
              <a:rPr lang="x-none" sz="1200" b="1" dirty="0">
                <a:solidFill>
                  <a:srgbClr val="175EAA"/>
                </a:solidFill>
              </a:rPr>
              <a:t>KŌRERO PUKAPUKA / READ</a:t>
            </a:r>
            <a:endParaRPr lang="x-none" sz="1200" dirty="0">
              <a:solidFill>
                <a:srgbClr val="000000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MetaPro-Normal"/>
                <a:cs typeface="MetaPro-Normal"/>
              </a:rPr>
              <a:t>See </a:t>
            </a:r>
            <a:r>
              <a:rPr lang="en-US" sz="1200" b="1" dirty="0">
                <a:solidFill>
                  <a:srgbClr val="000000"/>
                </a:solidFill>
              </a:rPr>
              <a:t>Ocean’s at Risk Factsheet </a:t>
            </a:r>
            <a:r>
              <a:rPr lang="en-US" sz="1200" b="0" dirty="0">
                <a:solidFill>
                  <a:srgbClr val="000000"/>
                </a:solidFill>
              </a:rPr>
              <a:t>(10-15</a:t>
            </a:r>
            <a:r>
              <a:rPr lang="en-US" sz="1200" b="0" baseline="0" dirty="0">
                <a:solidFill>
                  <a:srgbClr val="000000"/>
                </a:solidFill>
              </a:rPr>
              <a:t> minutes)</a:t>
            </a:r>
            <a:endParaRPr lang="x-none" sz="12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</a:rPr>
              <a:t>Quick reading fact</a:t>
            </a:r>
            <a:r>
              <a:rPr lang="x-none" baseline="0" dirty="0">
                <a:solidFill>
                  <a:srgbClr val="000000"/>
                </a:solidFill>
              </a:rPr>
              <a:t> sheet with suggested reading and extension activity</a:t>
            </a:r>
            <a:r>
              <a:rPr lang="en-AU" baseline="0" dirty="0">
                <a:solidFill>
                  <a:srgbClr val="000000"/>
                </a:solidFill>
              </a:rPr>
              <a:t> as well as literacy based questions. </a:t>
            </a:r>
            <a:endParaRPr lang="x-none" baseline="0" dirty="0">
              <a:solidFill>
                <a:srgbClr val="000000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x-none" baseline="0" dirty="0">
                <a:solidFill>
                  <a:srgbClr val="000000"/>
                </a:solidFill>
              </a:rPr>
              <a:t>Kahoot game includes questions on information contained in the fact sheet </a:t>
            </a:r>
            <a:r>
              <a:rPr lang="en-US" sz="1200" b="0" dirty="0">
                <a:solidFill>
                  <a:srgbClr val="000000"/>
                </a:solidFill>
              </a:rPr>
              <a:t>(10-15</a:t>
            </a:r>
            <a:r>
              <a:rPr lang="en-US" sz="1200" b="0" baseline="0" dirty="0">
                <a:solidFill>
                  <a:srgbClr val="000000"/>
                </a:solidFill>
              </a:rPr>
              <a:t> minutes)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HOW TO PLAY KAHOOT</a:t>
            </a:r>
            <a:endParaRPr lang="en-US" sz="1200" b="0" baseline="0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Connect a device to a projector or screen in front of the classroom.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Navigate to the game called </a:t>
            </a:r>
            <a:r>
              <a:rPr lang="en-US" sz="1100" b="1" baseline="0" dirty="0"/>
              <a:t>Marine Stewardship Council Kahoot page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https://</a:t>
            </a:r>
            <a:r>
              <a:rPr lang="en-US" sz="1100" b="0" baseline="0" dirty="0" err="1"/>
              <a:t>www.msc.org</a:t>
            </a:r>
            <a:r>
              <a:rPr lang="en-US" sz="1100" b="0" baseline="0" dirty="0"/>
              <a:t>/</a:t>
            </a:r>
            <a:r>
              <a:rPr lang="en-US" sz="1100" b="0" baseline="0" dirty="0" err="1"/>
              <a:t>en</a:t>
            </a:r>
            <a:r>
              <a:rPr lang="en-US" sz="1100" b="0" baseline="0" dirty="0"/>
              <a:t>-au/for-teachers/ocean-literacy/new-</a:t>
            </a:r>
            <a:r>
              <a:rPr lang="en-US" sz="1100" b="0" baseline="0" dirty="0" err="1"/>
              <a:t>zealand</a:t>
            </a:r>
            <a:r>
              <a:rPr lang="en-US" sz="1100" b="0" baseline="0" dirty="0"/>
              <a:t>-education-curriculum/</a:t>
            </a:r>
            <a:r>
              <a:rPr lang="en-US" sz="1100" b="0" baseline="0" dirty="0" err="1"/>
              <a:t>kahoot</a:t>
            </a:r>
            <a:r>
              <a:rPr lang="en-US" sz="1100" b="0" baseline="0" dirty="0"/>
              <a:t>-quizzes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Select settings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At </a:t>
            </a:r>
            <a:r>
              <a:rPr lang="en-US" sz="1100" b="0" baseline="0" dirty="0" err="1"/>
              <a:t>Kahoot.it</a:t>
            </a:r>
            <a:r>
              <a:rPr lang="en-US" sz="1100" b="0" baseline="0" dirty="0"/>
              <a:t>, learners enter game-pin and nickname on their own devices (phone, tablet, or computer).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Press “Start now”. The fun begins!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Learners answer questions on their own devices by selecting one of the four answer buttons.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See additional instructions, options, and how to make your own </a:t>
            </a:r>
            <a:r>
              <a:rPr lang="en-US" sz="1100" b="0" baseline="0" dirty="0" err="1"/>
              <a:t>Kahoot</a:t>
            </a:r>
            <a:r>
              <a:rPr lang="en-US" sz="1100" b="0" baseline="0" dirty="0"/>
              <a:t> at: https://</a:t>
            </a:r>
            <a:r>
              <a:rPr lang="en-US" sz="1100" b="0" baseline="0" dirty="0" err="1"/>
              <a:t>kahoot.com</a:t>
            </a:r>
            <a:endParaRPr lang="en-US" sz="1100" b="0" baseline="0" dirty="0"/>
          </a:p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x-none" dirty="0"/>
          </a:p>
          <a:p>
            <a:pPr marL="171450" indent="-171450">
              <a:buFont typeface="Arial"/>
              <a:buChar char="•"/>
            </a:pPr>
            <a:r>
              <a:rPr lang="x-none" u="none" dirty="0"/>
              <a:t>Estimated</a:t>
            </a:r>
            <a:r>
              <a:rPr lang="x-none" u="none" baseline="0" dirty="0"/>
              <a:t> time to complete: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x-none" u="none" baseline="0" dirty="0"/>
              <a:t>Field work: Supermarket survey: </a:t>
            </a:r>
            <a:r>
              <a:rPr lang="x-non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mr-IN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x-non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 minutes</a:t>
            </a:r>
            <a:r>
              <a:rPr lang="x-none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x-none" u="none" baseline="0" dirty="0"/>
              <a:t>[depending on writing speed!]</a:t>
            </a:r>
          </a:p>
          <a:p>
            <a:pPr marL="171450" indent="-171450">
              <a:buFont typeface="Arial"/>
              <a:buChar char="•"/>
            </a:pPr>
            <a:r>
              <a:rPr lang="x-none" u="none" baseline="0" dirty="0"/>
              <a:t>In class: Share results, create class result table and graph: </a:t>
            </a:r>
            <a:r>
              <a:rPr lang="x-non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mr-IN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x-none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 minutes</a:t>
            </a:r>
            <a:endParaRPr lang="x-none" b="0" u="none" baseline="0" dirty="0"/>
          </a:p>
          <a:p>
            <a:endParaRPr lang="x-none" b="0" baseline="0" dirty="0"/>
          </a:p>
          <a:p>
            <a:endParaRPr lang="x-none" b="0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5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26" y="-94079"/>
            <a:ext cx="9142275" cy="10584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99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23488" y="4654700"/>
            <a:ext cx="482600" cy="3276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A7686-2FE7-036B-078F-E3081F70B35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MetaPro-Normal"/>
          <a:ea typeface="+mj-ea"/>
          <a:cs typeface="MetaPro-Normal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ts val="6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MetaPro-Normal"/>
          <a:ea typeface="+mn-ea"/>
          <a:cs typeface="MetaPro-Norm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800" kern="1200">
          <a:solidFill>
            <a:schemeClr val="tx1"/>
          </a:solidFill>
          <a:latin typeface="MetaPro-Normal"/>
          <a:ea typeface="+mn-ea"/>
          <a:cs typeface="MetaPro-Norm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MetaPro-Normal"/>
          <a:ea typeface="+mn-ea"/>
          <a:cs typeface="MetaPro-Norm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MetaPro-Normal"/>
          <a:ea typeface="+mn-ea"/>
          <a:cs typeface="MetaPro-Norm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MetaPro-Normal"/>
          <a:ea typeface="+mn-ea"/>
          <a:cs typeface="MetaPro-Norm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msc.org/what-we-are-doing/our-approach/how-does-the-blue-msc-label-compare" TargetMode="External"/><Relationship Id="rId7" Type="http://schemas.openxmlformats.org/officeDocument/2006/relationships/hyperlink" Target="https://www.youtube.com/watch?v=Kac1cqkjX1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c.org/en-au/for-teachers/ocean-literacy/new-zealand-education-curriculum/kahoot-quizzes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3rVeSBdpO6Q" TargetMode="External"/><Relationship Id="rId5" Type="http://schemas.openxmlformats.org/officeDocument/2006/relationships/image" Target="../media/image7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29" y="1072673"/>
            <a:ext cx="4813701" cy="374541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</a:t>
            </a:r>
            <a:endParaRPr lang="en-AU" sz="2000" b="1" dirty="0">
              <a:solidFill>
                <a:srgbClr val="00B194"/>
              </a:solidFill>
              <a:latin typeface="Arial Narrow"/>
              <a:cs typeface="Arial Narrow"/>
            </a:endParaRPr>
          </a:p>
          <a:p>
            <a:pPr>
              <a:spcBef>
                <a:spcPts val="300"/>
              </a:spcBef>
            </a:pPr>
            <a:r>
              <a:rPr lang="en-US" sz="1800" dirty="0">
                <a:latin typeface="Arial"/>
                <a:cs typeface="Arial"/>
              </a:rPr>
              <a:t>The Marine Stewardship Council sees if fisheries are sustainable</a:t>
            </a:r>
          </a:p>
          <a:p>
            <a:r>
              <a:rPr lang="en-US" sz="1800" dirty="0">
                <a:latin typeface="Arial"/>
                <a:cs typeface="Arial"/>
              </a:rPr>
              <a:t>When a fishery has been found to be sustainable then fish from that fishery can be sold with the Marine Stewardship Council blue fish tick label</a:t>
            </a:r>
          </a:p>
          <a:p>
            <a:r>
              <a:rPr lang="en-US" sz="1800" dirty="0">
                <a:latin typeface="Arial"/>
                <a:cs typeface="Arial"/>
              </a:rPr>
              <a:t>There are still many fisheries in the world that do not have the blue fish tick label</a:t>
            </a:r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3" b="-5254"/>
          <a:stretch/>
        </p:blipFill>
        <p:spPr>
          <a:xfrm>
            <a:off x="5956716" y="1131740"/>
            <a:ext cx="2903909" cy="1772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592" y="2797212"/>
            <a:ext cx="3227408" cy="1956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7469" y="3112052"/>
            <a:ext cx="27647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</a:t>
            </a:r>
          </a:p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WATCH THIS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Short video (0:48) on the </a:t>
            </a:r>
            <a:r>
              <a:rPr lang="en-US" dirty="0">
                <a:latin typeface="Arial"/>
                <a:cs typeface="Arial"/>
                <a:hlinkClick r:id="rId7"/>
              </a:rPr>
              <a:t>Blue Fish Tick Label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91665"/>
            <a:ext cx="9392592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THE BLUE FISH TICK LABEL</a:t>
            </a:r>
          </a:p>
          <a:p>
            <a:r>
              <a:rPr lang="en-US" sz="1900" dirty="0">
                <a:latin typeface="Arial Narrow"/>
                <a:cs typeface="Arial Narrow"/>
              </a:rPr>
              <a:t>Focusing Question: Who are the Marine Stewardship Council? What does a blue fish tick label mean?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294">
            <a:off x="4894564" y="2878705"/>
            <a:ext cx="1088293" cy="1496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852654" flipH="1" flipV="1">
            <a:off x="3715657" y="2683997"/>
            <a:ext cx="1215197" cy="14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65" y="3341358"/>
            <a:ext cx="4545450" cy="1480648"/>
          </a:xfrm>
          <a:prstGeom prst="rect">
            <a:avLst/>
          </a:prstGeom>
        </p:spPr>
      </p:pic>
      <p:pic>
        <p:nvPicPr>
          <p:cNvPr id="9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15" y="2539806"/>
            <a:ext cx="4507132" cy="2049895"/>
          </a:xfrm>
          <a:prstGeom prst="rect">
            <a:avLst/>
          </a:prstGeom>
        </p:spPr>
      </p:pic>
      <p:pic>
        <p:nvPicPr>
          <p:cNvPr id="17" name="Content Placeholder 16" descr="Screenshot 2020-01-13 18.04.38.png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13" b="-2888"/>
          <a:stretch/>
        </p:blipFill>
        <p:spPr>
          <a:xfrm rot="278234">
            <a:off x="5837174" y="978739"/>
            <a:ext cx="3048535" cy="167975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46464" y="994622"/>
            <a:ext cx="4980961" cy="2242665"/>
          </a:xfrm>
        </p:spPr>
        <p:txBody>
          <a:bodyPr>
            <a:noAutofit/>
          </a:bodyPr>
          <a:lstStyle/>
          <a:p>
            <a:pPr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   </a:t>
            </a:r>
            <a:endParaRPr lang="en-AU" sz="2000" b="1" dirty="0">
              <a:solidFill>
                <a:srgbClr val="00B194"/>
              </a:solidFill>
              <a:latin typeface="Arial Narrow"/>
              <a:cs typeface="Arial Narrow"/>
            </a:endParaRPr>
          </a:p>
          <a:p>
            <a:pPr marL="628650" indent="-28575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The Marine Stewardship Council is an international non-profit </a:t>
            </a:r>
            <a:r>
              <a:rPr lang="en-US" sz="1800" dirty="0" err="1">
                <a:latin typeface="Arial"/>
                <a:cs typeface="Arial"/>
              </a:rPr>
              <a:t>organisation</a:t>
            </a:r>
            <a:endParaRPr lang="en-US" sz="1800" dirty="0">
              <a:latin typeface="Arial"/>
              <a:cs typeface="Arial"/>
            </a:endParaRPr>
          </a:p>
          <a:p>
            <a:pPr marL="628650" indent="-28575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The Marine Stewardship Council’s vision is of oceans teeming with life, and seafood supplies that are safeguarded for future generations!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716915" y="2810736"/>
            <a:ext cx="4427085" cy="2332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/>
                <a:cs typeface="Arial"/>
              </a:rPr>
              <a:t>Watch the short (1.30) film about sustainable fishing and the </a:t>
            </a:r>
            <a:r>
              <a:rPr lang="en-US" sz="1800" dirty="0">
                <a:latin typeface="Arial"/>
                <a:cs typeface="Arial"/>
                <a:hlinkClick r:id="rId6"/>
              </a:rPr>
              <a:t>Marine Stewardship Council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237" y="858256"/>
            <a:ext cx="2357464" cy="8406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1464" y="3530957"/>
            <a:ext cx="4545450" cy="1053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Read</a:t>
            </a: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 Ocean’s at Risk Worksheet </a:t>
            </a:r>
            <a:r>
              <a:rPr lang="en-US" dirty="0">
                <a:latin typeface="Arial"/>
                <a:cs typeface="Arial"/>
              </a:rPr>
              <a:t>Complete the </a:t>
            </a:r>
            <a:r>
              <a:rPr lang="en-US" dirty="0">
                <a:latin typeface="Arial"/>
                <a:cs typeface="Arial"/>
                <a:hlinkClick r:id="rId8"/>
              </a:rPr>
              <a:t>Kahoot quiz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1464" y="-109842"/>
            <a:ext cx="866773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THE BLUE FISH TICK LABEL</a:t>
            </a:r>
          </a:p>
        </p:txBody>
      </p:sp>
      <p:pic>
        <p:nvPicPr>
          <p:cNvPr id="14" name="Content Placeholder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626" y="178861"/>
            <a:ext cx="1024421" cy="510617"/>
          </a:xfrm>
          <a:prstGeom prst="rect">
            <a:avLst/>
          </a:prstGeom>
        </p:spPr>
      </p:pic>
      <p:pic>
        <p:nvPicPr>
          <p:cNvPr id="15" name="Content Placeholder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9769" y="-76448"/>
            <a:ext cx="1024421" cy="510617"/>
          </a:xfrm>
          <a:prstGeom prst="rect">
            <a:avLst/>
          </a:prstGeom>
        </p:spPr>
      </p:pic>
      <p:pic>
        <p:nvPicPr>
          <p:cNvPr id="20" name="Content Placeholder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789" y="-179356"/>
            <a:ext cx="1024421" cy="510617"/>
          </a:xfrm>
          <a:prstGeom prst="rect">
            <a:avLst/>
          </a:prstGeom>
        </p:spPr>
      </p:pic>
      <p:pic>
        <p:nvPicPr>
          <p:cNvPr id="21" name="Content Placeholder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0113" y="347639"/>
            <a:ext cx="1024421" cy="5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150" y="541853"/>
            <a:ext cx="5019636" cy="421276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000" y="1151818"/>
            <a:ext cx="4495800" cy="355447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x-none" sz="4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42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4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300" dirty="0">
                <a:latin typeface="Arial"/>
                <a:cs typeface="Arial"/>
              </a:rPr>
              <a:t>A supermarket field trip!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3300" dirty="0">
                <a:latin typeface="Arial"/>
                <a:cs typeface="Arial"/>
              </a:rPr>
              <a:t>Visit a local supermarket and hunt for fish products that do and don’t show the Marine Stewardship Council blue label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3300" dirty="0">
                <a:latin typeface="Arial"/>
                <a:cs typeface="Arial"/>
              </a:rPr>
              <a:t>Complete the </a:t>
            </a:r>
            <a:r>
              <a:rPr lang="en-AU" sz="3300" dirty="0">
                <a:solidFill>
                  <a:srgbClr val="175EAA"/>
                </a:solidFill>
                <a:latin typeface="Arial"/>
                <a:cs typeface="Arial"/>
              </a:rPr>
              <a:t>Supermarket survey sheet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3300" dirty="0">
                <a:latin typeface="Arial"/>
                <a:cs typeface="Arial"/>
              </a:rPr>
              <a:t>Bring your answers to share,  compare and graph with the class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3300" dirty="0">
                <a:latin typeface="Arial"/>
                <a:cs typeface="Arial"/>
              </a:rPr>
              <a:t>Just in case</a:t>
            </a:r>
            <a:r>
              <a:rPr lang="mr-IN" sz="3300" dirty="0">
                <a:latin typeface="Arial"/>
                <a:cs typeface="Arial"/>
              </a:rPr>
              <a:t>…</a:t>
            </a:r>
            <a:r>
              <a:rPr lang="mi-NZ" sz="3300" dirty="0">
                <a:latin typeface="Arial"/>
                <a:cs typeface="Arial"/>
              </a:rPr>
              <a:t> </a:t>
            </a:r>
            <a:r>
              <a:rPr lang="en-AU" sz="3300" dirty="0">
                <a:latin typeface="Arial"/>
                <a:cs typeface="Arial"/>
              </a:rPr>
              <a:t>t</a:t>
            </a:r>
            <a:r>
              <a:rPr lang="x-none" sz="3300" dirty="0">
                <a:latin typeface="Arial"/>
                <a:cs typeface="Arial"/>
              </a:rPr>
              <a:t>his is what t</a:t>
            </a:r>
            <a:r>
              <a:rPr lang="en-US" sz="3300" dirty="0">
                <a:latin typeface="Arial"/>
                <a:cs typeface="Arial"/>
              </a:rPr>
              <a:t>he Marine Stewardship Council </a:t>
            </a:r>
            <a:r>
              <a:rPr lang="x-none" sz="3300" dirty="0">
                <a:latin typeface="Arial"/>
                <a:cs typeface="Arial"/>
              </a:rPr>
              <a:t>Blue Label looks like!</a:t>
            </a:r>
            <a:endParaRPr lang="en-AU" sz="3300" dirty="0">
              <a:latin typeface="Arial"/>
              <a:cs typeface="Arial"/>
            </a:endParaRPr>
          </a:p>
          <a:p>
            <a:endParaRPr lang="en-AU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70091" flipV="1">
            <a:off x="4467666" y="3272196"/>
            <a:ext cx="3369111" cy="181111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5431" y="-91665"/>
            <a:ext cx="8481369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BLUE FISH TICK LABEL</a:t>
            </a:r>
          </a:p>
        </p:txBody>
      </p:sp>
      <p:pic>
        <p:nvPicPr>
          <p:cNvPr id="2" name="Picture 1" descr="Screenshot 2020-02-26 21.41.2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2" y="997464"/>
            <a:ext cx="3673078" cy="3345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9042">
            <a:off x="3751279" y="3469021"/>
            <a:ext cx="953901" cy="1175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297" y="0"/>
            <a:ext cx="984703" cy="678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15321" flipV="1">
            <a:off x="3926309" y="2112448"/>
            <a:ext cx="1137042" cy="13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495" y="1005841"/>
            <a:ext cx="7739473" cy="35282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moana, he tai ika, 	</a:t>
            </a:r>
            <a:endParaRPr lang="en-IN" sz="4900" dirty="0">
              <a:solidFill>
                <a:srgbClr val="175EAA"/>
              </a:solidFill>
              <a:latin typeface="Local Brewery Five"/>
              <a:cs typeface="Local Brewery Five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timu</a:t>
            </a:r>
            <a:r>
              <a:rPr lang="mi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, he ika nunumi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300" dirty="0"/>
          </a:p>
          <a:p>
            <a:pPr marL="0" indent="0" algn="ctr">
              <a:buNone/>
            </a:pPr>
            <a:r>
              <a:rPr lang="en-NZ" sz="1700" i="1" dirty="0"/>
              <a:t>A sea that is healthy, is a sea that flourishes with life	</a:t>
            </a:r>
            <a:endParaRPr lang="en-IN" sz="1700" dirty="0"/>
          </a:p>
          <a:p>
            <a:pPr marL="0" indent="0" algn="ctr">
              <a:buNone/>
            </a:pPr>
            <a:r>
              <a:rPr lang="en-NZ" sz="1700" i="1" dirty="0"/>
              <a:t>A sea in decline, becomes void of sea life</a:t>
            </a:r>
            <a:r>
              <a:rPr lang="en-IN" sz="1700" dirty="0"/>
              <a:t> </a:t>
            </a:r>
            <a:endParaRPr lang="mi-NZ" sz="17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1700" dirty="0"/>
              <a:t>Whaktauki or proverb – it outlines a two way context;  the need for caring for the ocean or the repercussions of mismanagement of resources</a:t>
            </a:r>
            <a:endParaRPr lang="en-IN" sz="1700" dirty="0"/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894" y="-144657"/>
            <a:ext cx="1981787" cy="1424150"/>
          </a:xfrm>
          <a:prstGeom prst="rect">
            <a:avLst/>
          </a:prstGeom>
        </p:spPr>
      </p:pic>
      <p:pic>
        <p:nvPicPr>
          <p:cNvPr id="3" name="Picture 2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14" y="-555690"/>
            <a:ext cx="2090018" cy="150192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13" y="-363960"/>
            <a:ext cx="1957419" cy="14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3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111251</TotalTime>
  <Words>547</Words>
  <Application>Microsoft Macintosh PowerPoint</Application>
  <PresentationFormat>On-screen Show (16:9)</PresentationFormat>
  <Paragraphs>60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Local Brewery Five</vt:lpstr>
      <vt:lpstr>MetaPro-Normal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605</cp:revision>
  <dcterms:created xsi:type="dcterms:W3CDTF">2020-01-12T01:38:21Z</dcterms:created>
  <dcterms:modified xsi:type="dcterms:W3CDTF">2022-07-16T06:10:05Z</dcterms:modified>
</cp:coreProperties>
</file>