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8" saveSubsetFonts="1" autoCompressPictures="0">
  <p:sldMasterIdLst>
    <p:sldMasterId id="2147483648" r:id="rId1"/>
  </p:sldMasterIdLst>
  <p:notesMasterIdLst>
    <p:notesMasterId r:id="rId5"/>
  </p:notesMasterIdLst>
  <p:handoutMasterIdLst>
    <p:handoutMasterId r:id="rId6"/>
  </p:handoutMasterIdLst>
  <p:sldIdLst>
    <p:sldId id="351" r:id="rId2"/>
    <p:sldId id="350" r:id="rId3"/>
    <p:sldId id="344" r:id="rId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2E6C"/>
    <a:srgbClr val="009AC7"/>
    <a:srgbClr val="00B6DE"/>
    <a:srgbClr val="00B194"/>
    <a:srgbClr val="175E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74775" autoAdjust="0"/>
  </p:normalViewPr>
  <p:slideViewPr>
    <p:cSldViewPr snapToGrid="0" snapToObjects="1">
      <p:cViewPr varScale="1">
        <p:scale>
          <a:sx n="113" d="100"/>
          <a:sy n="113" d="100"/>
        </p:scale>
        <p:origin x="496" y="176"/>
      </p:cViewPr>
      <p:guideLst>
        <p:guide orient="horz" pos="1620"/>
        <p:guide pos="2880"/>
      </p:guideLst>
    </p:cSldViewPr>
  </p:slideViewPr>
  <p:outlineViewPr>
    <p:cViewPr>
      <p:scale>
        <a:sx n="33" d="100"/>
        <a:sy n="33" d="100"/>
      </p:scale>
      <p:origin x="0" y="24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416"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B7B32D-E515-D94E-BEA0-A7A7C5A785C5}" type="datetimeFigureOut">
              <a:rPr lang="en-US" smtClean="0"/>
              <a:t>12/13/22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76E0F1-A8F3-094D-9C6C-D369179BD669}" type="slidenum">
              <a:rPr lang="en-US" smtClean="0"/>
              <a:t>‹#›</a:t>
            </a:fld>
            <a:endParaRPr lang="en-US"/>
          </a:p>
        </p:txBody>
      </p:sp>
    </p:spTree>
    <p:extLst>
      <p:ext uri="{BB962C8B-B14F-4D97-AF65-F5344CB8AC3E}">
        <p14:creationId xmlns:p14="http://schemas.microsoft.com/office/powerpoint/2010/main" val="1574848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2600">
                <a:solidFill>
                  <a:srgbClr val="175EAA"/>
                </a:solidFill>
                <a:latin typeface="Local Brewery Five"/>
                <a:cs typeface="Local Brewery Five"/>
              </a:defRPr>
            </a:lvl1pPr>
          </a:lstStyle>
          <a:p>
            <a:r>
              <a:rPr lang="en-US" dirty="0"/>
              <a:t>Topic One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600">
                <a:latin typeface="MetaPro-Normal"/>
                <a:cs typeface="MetaPro-Normal"/>
              </a:defRPr>
            </a:lvl1pPr>
          </a:lstStyle>
          <a:p>
            <a:fld id="{29FEC424-1A67-EA4F-8C0C-E9A68665F566}" type="datetimeFigureOut">
              <a:rPr lang="en-US" smtClean="0"/>
              <a:pPr/>
              <a:t>12/13/22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8685213"/>
            <a:ext cx="3563026" cy="457200"/>
          </a:xfrm>
          <a:prstGeom prst="rect">
            <a:avLst/>
          </a:prstGeom>
        </p:spPr>
        <p:txBody>
          <a:bodyPr vert="horz" lIns="91440" tIns="45720" rIns="91440" bIns="45720" rtlCol="0" anchor="b"/>
          <a:lstStyle>
            <a:lvl1pPr algn="l">
              <a:defRPr sz="2000">
                <a:solidFill>
                  <a:srgbClr val="175EAA"/>
                </a:solidFill>
                <a:latin typeface="Local Brewery Five"/>
                <a:cs typeface="Local Brewery Five"/>
              </a:defRPr>
            </a:lvl1pPr>
          </a:lstStyle>
          <a:p>
            <a:r>
              <a:rPr lang="x-none" dirty="0"/>
              <a:t>MSC.ORG/LEARNZ </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2000">
                <a:solidFill>
                  <a:srgbClr val="175EAA"/>
                </a:solidFill>
                <a:latin typeface="MetaPro-Normal"/>
                <a:cs typeface="MetaPro-Normal"/>
              </a:defRPr>
            </a:lvl1pPr>
          </a:lstStyle>
          <a:p>
            <a:fld id="{36961C54-CE56-C942-86C7-3C671D5B96FC}" type="slidenum">
              <a:rPr lang="en-US" smtClean="0"/>
              <a:pPr/>
              <a:t>‹#›</a:t>
            </a:fld>
            <a:endParaRPr lang="en-US" dirty="0"/>
          </a:p>
        </p:txBody>
      </p:sp>
    </p:spTree>
    <p:extLst>
      <p:ext uri="{BB962C8B-B14F-4D97-AF65-F5344CB8AC3E}">
        <p14:creationId xmlns:p14="http://schemas.microsoft.com/office/powerpoint/2010/main" val="40441040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etaPro-Normal"/>
        <a:ea typeface="+mn-ea"/>
        <a:cs typeface="MetaPro-Normal"/>
      </a:defRPr>
    </a:lvl1pPr>
    <a:lvl2pPr marL="457200" algn="l" defTabSz="457200" rtl="0" eaLnBrk="1" latinLnBrk="0" hangingPunct="1">
      <a:defRPr sz="1200" kern="1200">
        <a:solidFill>
          <a:schemeClr val="tx1"/>
        </a:solidFill>
        <a:latin typeface="MetaPro-Normal"/>
        <a:ea typeface="+mn-ea"/>
        <a:cs typeface="MetaPro-Normal"/>
      </a:defRPr>
    </a:lvl2pPr>
    <a:lvl3pPr marL="914400" algn="l" defTabSz="457200" rtl="0" eaLnBrk="1" latinLnBrk="0" hangingPunct="1">
      <a:defRPr sz="1200" kern="1200">
        <a:solidFill>
          <a:schemeClr val="tx1"/>
        </a:solidFill>
        <a:latin typeface="MetaPro-Normal"/>
        <a:ea typeface="+mn-ea"/>
        <a:cs typeface="MetaPro-Normal"/>
      </a:defRPr>
    </a:lvl3pPr>
    <a:lvl4pPr marL="1371600" algn="l" defTabSz="457200" rtl="0" eaLnBrk="1" latinLnBrk="0" hangingPunct="1">
      <a:defRPr sz="1200" kern="1200">
        <a:solidFill>
          <a:schemeClr val="tx1"/>
        </a:solidFill>
        <a:latin typeface="MetaPro-Normal"/>
        <a:ea typeface="+mn-ea"/>
        <a:cs typeface="MetaPro-Normal"/>
      </a:defRPr>
    </a:lvl4pPr>
    <a:lvl5pPr marL="1828800" algn="l" defTabSz="457200" rtl="0" eaLnBrk="1" latinLnBrk="0" hangingPunct="1">
      <a:defRPr sz="1200" kern="1200">
        <a:solidFill>
          <a:schemeClr val="tx1"/>
        </a:solidFill>
        <a:latin typeface="MetaPro-Normal"/>
        <a:ea typeface="+mn-ea"/>
        <a:cs typeface="MetaPro-Norm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a:t>
            </a:r>
            <a:r>
              <a:rPr lang="en-US" sz="1200" b="1" dirty="0">
                <a:solidFill>
                  <a:srgbClr val="175EAA"/>
                </a:solidFill>
              </a:rPr>
              <a:t>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175EAA"/>
              </a:solidFill>
            </a:endParaRPr>
          </a:p>
          <a:p>
            <a:pPr marL="171450" indent="-171450">
              <a:buFont typeface="Arial"/>
              <a:buChar char="•"/>
            </a:pPr>
            <a:r>
              <a:rPr lang="en-US" dirty="0"/>
              <a:t>My dad the fisherman</a:t>
            </a:r>
            <a:r>
              <a:rPr lang="en-US" baseline="0" dirty="0"/>
              <a:t> can be found at: </a:t>
            </a:r>
          </a:p>
          <a:p>
            <a:r>
              <a:rPr lang="en-US" dirty="0"/>
              <a:t>https://</a:t>
            </a:r>
            <a:r>
              <a:rPr lang="en-US" dirty="0" err="1"/>
              <a:t>www.youtube.com</a:t>
            </a:r>
            <a:r>
              <a:rPr lang="en-US" dirty="0"/>
              <a:t>/</a:t>
            </a:r>
            <a:r>
              <a:rPr lang="en-US" dirty="0" err="1"/>
              <a:t>watch?v</a:t>
            </a:r>
            <a:r>
              <a:rPr lang="en-US" dirty="0"/>
              <a:t>=OIsA8xQ7WbQ</a:t>
            </a: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28</a:t>
            </a:fld>
            <a:endParaRPr lang="en-US"/>
          </a:p>
        </p:txBody>
      </p:sp>
    </p:spTree>
    <p:extLst>
      <p:ext uri="{BB962C8B-B14F-4D97-AF65-F5344CB8AC3E}">
        <p14:creationId xmlns:p14="http://schemas.microsoft.com/office/powerpoint/2010/main" val="279398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264025"/>
            <a:ext cx="6096000" cy="46736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rPr>
              <a:t>TEACHER NOTES</a:t>
            </a:r>
            <a:endParaRPr lang="en-US" sz="1100" dirty="0"/>
          </a:p>
          <a:p>
            <a:r>
              <a:rPr lang="en-US" sz="1100" dirty="0"/>
              <a:t>The</a:t>
            </a:r>
            <a:r>
              <a:rPr lang="en-US" sz="1100" baseline="0" dirty="0"/>
              <a:t> summary can be found at: </a:t>
            </a:r>
            <a:r>
              <a:rPr lang="en-US" sz="1100" dirty="0"/>
              <a:t>https://dad-fishes-for-the-</a:t>
            </a:r>
            <a:r>
              <a:rPr lang="en-US" sz="1100" dirty="0" err="1"/>
              <a:t>future.msc.org</a:t>
            </a:r>
            <a:r>
              <a:rPr lang="en-US" sz="1100" dirty="0"/>
              <a:t>/?_</a:t>
            </a:r>
            <a:r>
              <a:rPr lang="en-US" sz="1100" dirty="0" err="1"/>
              <a:t>ga</a:t>
            </a:r>
            <a:r>
              <a:rPr lang="en-US" sz="1100" dirty="0"/>
              <a:t>=2.178911460.1759312358.1578727525-1836922175.1578727525#start-dOPb2kpn4D</a:t>
            </a:r>
          </a:p>
          <a:p>
            <a:endParaRPr lang="en-US" sz="1100" dirty="0"/>
          </a:p>
          <a:p>
            <a:r>
              <a:rPr lang="en-US" sz="1100" b="1" dirty="0">
                <a:solidFill>
                  <a:srgbClr val="175EAA"/>
                </a:solidFill>
              </a:rPr>
              <a:t>HOMEWORK</a:t>
            </a:r>
            <a:r>
              <a:rPr lang="en-US" sz="1100" b="1" baseline="0" dirty="0">
                <a:solidFill>
                  <a:srgbClr val="175EAA"/>
                </a:solidFill>
              </a:rPr>
              <a:t> IDEAS</a:t>
            </a:r>
          </a:p>
          <a:p>
            <a:r>
              <a:rPr lang="en-US" sz="1100" baseline="0" dirty="0"/>
              <a:t>Any of the </a:t>
            </a:r>
            <a:r>
              <a:rPr lang="en-US" sz="1100" baseline="0" dirty="0" err="1"/>
              <a:t>Kahoot</a:t>
            </a:r>
            <a:r>
              <a:rPr lang="en-US" sz="1100" baseline="0" dirty="0"/>
              <a:t>, Worksheet or crossword could be good homework activities.</a:t>
            </a:r>
            <a:endParaRPr lang="en-US" sz="1100" dirty="0"/>
          </a:p>
          <a:p>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b="1" baseline="0" dirty="0">
                <a:solidFill>
                  <a:srgbClr val="175EAA"/>
                </a:solidFill>
              </a:rPr>
              <a:t>HOW TO PLAY KAHOOT</a:t>
            </a:r>
            <a:endParaRPr lang="en-US" sz="1100" b="0" baseline="0" dirty="0">
              <a:solidFill>
                <a:srgbClr val="175EAA"/>
              </a:solidFil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See other teacher notes for instructions</a:t>
            </a:r>
          </a:p>
          <a:p>
            <a:pPr marL="171450" indent="-171450">
              <a:buFont typeface="Arial"/>
              <a:buChar char="•"/>
            </a:pPr>
            <a:r>
              <a:rPr lang="en-US" sz="1100" b="0" baseline="0" dirty="0"/>
              <a:t>URL </a:t>
            </a:r>
            <a:r>
              <a:rPr lang="en-US" sz="1100" dirty="0"/>
              <a:t>for this game </a:t>
            </a:r>
            <a:r>
              <a:rPr lang="en-US" sz="1100" dirty="0" err="1"/>
              <a:t>is:https</a:t>
            </a:r>
            <a:r>
              <a:rPr lang="en-US" sz="1100" dirty="0"/>
              <a:t>://</a:t>
            </a:r>
            <a:r>
              <a:rPr lang="en-US" sz="1100" dirty="0" err="1"/>
              <a:t>create.kahoot.it</a:t>
            </a:r>
            <a:r>
              <a:rPr lang="en-US" sz="1100" dirty="0"/>
              <a:t>/share/review-quiz-overfishing-sustainable-fishing-topic-marine-stewardship-council-nz/563e8ed3-6f56-494c-803f-b3bf840cec95 </a:t>
            </a:r>
            <a:endParaRPr lang="en-US" sz="1100" b="1" baseline="0" dirty="0"/>
          </a:p>
          <a:p>
            <a:r>
              <a:rPr lang="en-US" sz="1100" b="1" baseline="0" dirty="0">
                <a:solidFill>
                  <a:srgbClr val="175EAA"/>
                </a:solidFill>
              </a:rPr>
              <a:t>SUSTAINABLE OCEAN KEY TERM WORKSHEET</a:t>
            </a:r>
            <a:endParaRPr lang="en-NZ" sz="1100" dirty="0">
              <a:solidFill>
                <a:srgbClr val="175EAA"/>
              </a:solidFill>
            </a:endParaRPr>
          </a:p>
          <a:p>
            <a:pPr marL="171450" indent="-171450">
              <a:buFont typeface="Arial"/>
              <a:buChar char="•"/>
            </a:pPr>
            <a:r>
              <a:rPr lang="en-US" sz="1100" dirty="0"/>
              <a:t>The sustainable ocean key term worksheet can</a:t>
            </a:r>
            <a:r>
              <a:rPr lang="en-US" sz="1100" baseline="0" dirty="0"/>
              <a:t> be found at: </a:t>
            </a:r>
            <a:r>
              <a:rPr lang="en-US" sz="1100" dirty="0"/>
              <a:t>https://</a:t>
            </a:r>
            <a:r>
              <a:rPr lang="en-US" sz="1100" dirty="0" err="1"/>
              <a:t>www.msc.org</a:t>
            </a:r>
            <a:r>
              <a:rPr lang="en-US" sz="1100" dirty="0"/>
              <a:t>/docs/default-source/default-document-library/education-page/msc-lesson-plan-using-the-oceans-resources-responsibly.pdf?sfvrsn=5c15a87a_14</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175EAA"/>
                </a:solidFill>
              </a:rPr>
              <a:t>ANIMATION USING POWTOON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a:t>Use Powtoon to </a:t>
            </a:r>
            <a:r>
              <a:rPr lang="en-US" sz="1100" baseline="0" dirty="0"/>
              <a:t>enable learners to create their own animation that tells the story of sustainable fishing.  Include the key terms from the worksheet to make sure that all the key information is included.  </a:t>
            </a:r>
            <a:endParaRPr lang="en-US" sz="1100" dirty="0"/>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29</a:t>
            </a:fld>
            <a:endParaRPr lang="en-US"/>
          </a:p>
        </p:txBody>
      </p:sp>
    </p:spTree>
    <p:extLst>
      <p:ext uri="{BB962C8B-B14F-4D97-AF65-F5344CB8AC3E}">
        <p14:creationId xmlns:p14="http://schemas.microsoft.com/office/powerpoint/2010/main" val="320046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30</a:t>
            </a:fld>
            <a:endParaRPr lang="en-US" dirty="0"/>
          </a:p>
        </p:txBody>
      </p:sp>
    </p:spTree>
    <p:extLst>
      <p:ext uri="{BB962C8B-B14F-4D97-AF65-F5344CB8AC3E}">
        <p14:creationId xmlns:p14="http://schemas.microsoft.com/office/powerpoint/2010/main" val="241486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7" name="Title 1"/>
          <p:cNvSpPr txBox="1">
            <a:spLocks/>
          </p:cNvSpPr>
          <p:nvPr userDrawn="1"/>
        </p:nvSpPr>
        <p:spPr>
          <a:xfrm>
            <a:off x="457200" y="205978"/>
            <a:ext cx="8229600" cy="627528"/>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AU"/>
              <a:t>Click to edit Master title style</a:t>
            </a:r>
            <a:endParaRPr lang="en-US" dirty="0"/>
          </a:p>
        </p:txBody>
      </p:sp>
    </p:spTree>
    <p:extLst>
      <p:ext uri="{BB962C8B-B14F-4D97-AF65-F5344CB8AC3E}">
        <p14:creationId xmlns:p14="http://schemas.microsoft.com/office/powerpoint/2010/main" val="271138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65965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016656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file://localhost/Users/rika/Dropbox/MSC%20Job/2020/MSC%20templates%20and%20graphics/FISH%20SWIRL/Rika%20final%20banner%20files/Rect%20Banner%20Fish%20Swirl%20SMALL.png"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Rect Banner Fish Swirl SMALL.png" descr="/Users/rika/Dropbox/MSC Job/2020/MSC templates and graphics/FISH SWIRL/Rika final banner files/Rect Banner Fish Swirl SMALL.png"/>
          <p:cNvPicPr>
            <a:picLocks noChangeAspect="1"/>
          </p:cNvPicPr>
          <p:nvPr userDrawn="1"/>
        </p:nvPicPr>
        <p:blipFill rotWithShape="1">
          <a:blip r:embed="rId5" r:link="rId6" cstate="print">
            <a:extLst>
              <a:ext uri="{28A0092B-C50C-407E-A947-70E740481C1C}">
                <a14:useLocalDpi xmlns:a14="http://schemas.microsoft.com/office/drawing/2010/main"/>
              </a:ext>
            </a:extLst>
          </a:blip>
          <a:srcRect t="12015"/>
          <a:stretch/>
        </p:blipFill>
        <p:spPr>
          <a:xfrm>
            <a:off x="1726" y="-94079"/>
            <a:ext cx="9142275" cy="1058486"/>
          </a:xfrm>
          <a:prstGeom prst="rect">
            <a:avLst/>
          </a:prstGeom>
        </p:spPr>
      </p:pic>
      <p:sp>
        <p:nvSpPr>
          <p:cNvPr id="2" name="Title Placeholder 1"/>
          <p:cNvSpPr>
            <a:spLocks noGrp="1"/>
          </p:cNvSpPr>
          <p:nvPr>
            <p:ph type="title"/>
          </p:nvPr>
        </p:nvSpPr>
        <p:spPr>
          <a:xfrm>
            <a:off x="457200" y="205978"/>
            <a:ext cx="8229600" cy="627528"/>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219995"/>
            <a:ext cx="8229600" cy="3394472"/>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Slide Number Placeholder 5"/>
          <p:cNvSpPr txBox="1">
            <a:spLocks/>
          </p:cNvSpPr>
          <p:nvPr userDrawn="1"/>
        </p:nvSpPr>
        <p:spPr>
          <a:xfrm>
            <a:off x="8623488" y="4654700"/>
            <a:ext cx="482600" cy="32765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4" name="Picture 3">
            <a:extLst>
              <a:ext uri="{FF2B5EF4-FFF2-40B4-BE49-F238E27FC236}">
                <a16:creationId xmlns:a16="http://schemas.microsoft.com/office/drawing/2014/main" id="{9D9A7686-2FE7-036B-078F-E3081F70B35D}"/>
              </a:ext>
            </a:extLst>
          </p:cNvPr>
          <p:cNvPicPr>
            <a:picLocks noChangeAspect="1"/>
          </p:cNvPicPr>
          <p:nvPr userDrawn="1"/>
        </p:nvPicPr>
        <p:blipFill>
          <a:blip r:embed="rId7"/>
          <a:stretch>
            <a:fillRect/>
          </a:stretch>
        </p:blipFill>
        <p:spPr>
          <a:xfrm>
            <a:off x="0" y="4258982"/>
            <a:ext cx="8554065" cy="827452"/>
          </a:xfrm>
          <a:prstGeom prst="rect">
            <a:avLst/>
          </a:prstGeom>
        </p:spPr>
      </p:pic>
    </p:spTree>
    <p:extLst>
      <p:ext uri="{BB962C8B-B14F-4D97-AF65-F5344CB8AC3E}">
        <p14:creationId xmlns:p14="http://schemas.microsoft.com/office/powerpoint/2010/main" val="231604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lvl1pPr algn="l" defTabSz="457200" rtl="0" eaLnBrk="1" latinLnBrk="0" hangingPunct="1">
        <a:spcBef>
          <a:spcPct val="0"/>
        </a:spcBef>
        <a:buNone/>
        <a:defRPr sz="4400" b="0" i="0" kern="1200">
          <a:solidFill>
            <a:schemeClr val="bg1"/>
          </a:solidFill>
          <a:latin typeface="MetaPro-Normal"/>
          <a:ea typeface="+mj-ea"/>
          <a:cs typeface="MetaPro-Normal"/>
        </a:defRPr>
      </a:lvl1pPr>
    </p:titleStyle>
    <p:body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8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hyperlink" Target="https://www.youtube.com/watch?v=OIsA8xQ7WbQ"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www.msc.org/for-teachers/teach-learn-about-ocean-sustainability"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www.powtoon.com/edu-home/" TargetMode="External"/><Relationship Id="rId5" Type="http://schemas.openxmlformats.org/officeDocument/2006/relationships/hyperlink" Target="https://create.kahoot.it/share/review-quiz-overfishing-sustainable-fishing-topic-marine-stewardship-council-nz/563e8ed3-6f56-494c-803f-b3bf840cec95"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9259" y="669206"/>
            <a:ext cx="5619113" cy="4206279"/>
          </a:xfrm>
          <a:prstGeom prst="rect">
            <a:avLst/>
          </a:prstGeom>
        </p:spPr>
      </p:pic>
      <p:pic>
        <p:nvPicPr>
          <p:cNvPr id="6" name="Content Placeholder 5">
            <a:hlinkClick r:id="rId5"/>
          </p:cNvPr>
          <p:cNvPicPr>
            <a:picLocks noGrp="1" noChangeAspect="1"/>
          </p:cNvPicPr>
          <p:nvPr>
            <p:ph sz="half" idx="2"/>
          </p:nvPr>
        </p:nvPicPr>
        <p:blipFill rotWithShape="1">
          <a:blip r:embed="rId6" cstate="print">
            <a:extLst>
              <a:ext uri="{28A0092B-C50C-407E-A947-70E740481C1C}">
                <a14:useLocalDpi xmlns:a14="http://schemas.microsoft.com/office/drawing/2010/main"/>
              </a:ext>
            </a:extLst>
          </a:blip>
          <a:srcRect t="-3512" b="-4648"/>
          <a:stretch/>
        </p:blipFill>
        <p:spPr>
          <a:xfrm rot="244941">
            <a:off x="5388941" y="1286201"/>
            <a:ext cx="3452772" cy="1954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119162" y="1111152"/>
            <a:ext cx="5230886" cy="3319678"/>
          </a:xfrm>
          <a:prstGeom prst="rect">
            <a:avLst/>
          </a:prstGeom>
        </p:spPr>
        <p:txBody>
          <a:bodyPr wrap="square">
            <a:spAutoFit/>
          </a:bodyPr>
          <a:lstStyle/>
          <a:p>
            <a:pPr algn="ctr">
              <a:spcBef>
                <a:spcPts val="300"/>
              </a:spcBef>
              <a:spcAft>
                <a:spcPts val="300"/>
              </a:spcAft>
            </a:pPr>
            <a:r>
              <a:rPr lang="en-US" sz="2000" b="1" dirty="0">
                <a:solidFill>
                  <a:srgbClr val="002E6C"/>
                </a:solidFill>
                <a:latin typeface="Arial Narrow"/>
                <a:cs typeface="Arial Narrow"/>
              </a:rPr>
              <a:t>MĀTAKI TĒNEI / WATCH THIS  </a:t>
            </a:r>
          </a:p>
          <a:p>
            <a:pPr algn="ctr">
              <a:lnSpc>
                <a:spcPct val="112000"/>
              </a:lnSpc>
              <a:spcBef>
                <a:spcPts val="600"/>
              </a:spcBef>
              <a:spcAft>
                <a:spcPts val="600"/>
              </a:spcAft>
            </a:pPr>
            <a:r>
              <a:rPr lang="en-US" dirty="0">
                <a:latin typeface="Arial"/>
                <a:cs typeface="Arial"/>
              </a:rPr>
              <a:t>Re-watch the short award winning film (14.46) called </a:t>
            </a:r>
            <a:r>
              <a:rPr lang="en-US" dirty="0">
                <a:latin typeface="Arial"/>
                <a:cs typeface="Arial"/>
                <a:hlinkClick r:id="rId7"/>
              </a:rPr>
              <a:t>My Dad the Fisherman</a:t>
            </a:r>
            <a:endParaRPr lang="en-US" dirty="0">
              <a:latin typeface="Arial"/>
              <a:cs typeface="Arial"/>
            </a:endParaRPr>
          </a:p>
          <a:p>
            <a:pPr algn="ctr">
              <a:lnSpc>
                <a:spcPct val="112000"/>
              </a:lnSpc>
              <a:spcBef>
                <a:spcPts val="600"/>
              </a:spcBef>
              <a:spcAft>
                <a:spcPts val="600"/>
              </a:spcAft>
            </a:pPr>
            <a:endParaRPr lang="en-US" sz="600" dirty="0">
              <a:latin typeface="Arial"/>
              <a:cs typeface="Arial"/>
            </a:endParaRPr>
          </a:p>
          <a:p>
            <a:pPr algn="ctr">
              <a:lnSpc>
                <a:spcPct val="112000"/>
              </a:lnSpc>
              <a:spcBef>
                <a:spcPts val="600"/>
              </a:spcBef>
              <a:spcAft>
                <a:spcPts val="300"/>
              </a:spcAft>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algn="ctr">
              <a:lnSpc>
                <a:spcPct val="112000"/>
              </a:lnSpc>
              <a:spcBef>
                <a:spcPts val="300"/>
              </a:spcBef>
              <a:spcAft>
                <a:spcPts val="600"/>
              </a:spcAft>
            </a:pPr>
            <a:r>
              <a:rPr lang="en-US" dirty="0">
                <a:latin typeface="Arial"/>
                <a:cs typeface="Arial"/>
              </a:rPr>
              <a:t>Write down as many words and phrases to do with the term “sustainable oceans”</a:t>
            </a:r>
          </a:p>
          <a:p>
            <a:pPr algn="ctr">
              <a:lnSpc>
                <a:spcPct val="112000"/>
              </a:lnSpc>
              <a:spcBef>
                <a:spcPts val="300"/>
              </a:spcBef>
              <a:spcAft>
                <a:spcPts val="300"/>
              </a:spcAft>
            </a:pPr>
            <a:r>
              <a:rPr lang="en-US" dirty="0">
                <a:latin typeface="Arial"/>
                <a:cs typeface="Arial"/>
              </a:rPr>
              <a:t>Match terms to definitions (see </a:t>
            </a:r>
            <a:r>
              <a:rPr lang="en-US" dirty="0">
                <a:solidFill>
                  <a:srgbClr val="175EAA"/>
                </a:solidFill>
                <a:latin typeface="Arial"/>
                <a:cs typeface="Arial"/>
              </a:rPr>
              <a:t>Key term worksheet</a:t>
            </a:r>
            <a:r>
              <a:rPr lang="en-US" dirty="0">
                <a:latin typeface="Arial"/>
                <a:cs typeface="Arial"/>
              </a:rPr>
              <a:t>) Create an </a:t>
            </a:r>
            <a:r>
              <a:rPr lang="en-US" dirty="0" err="1">
                <a:latin typeface="Arial"/>
                <a:cs typeface="Arial"/>
              </a:rPr>
              <a:t>infographic</a:t>
            </a:r>
            <a:r>
              <a:rPr lang="en-US" dirty="0">
                <a:latin typeface="Arial"/>
                <a:cs typeface="Arial"/>
              </a:rPr>
              <a:t> for one term</a:t>
            </a:r>
          </a:p>
        </p:txBody>
      </p:sp>
      <p:sp>
        <p:nvSpPr>
          <p:cNvPr id="13" name="Title 1"/>
          <p:cNvSpPr txBox="1">
            <a:spLocks/>
          </p:cNvSpPr>
          <p:nvPr/>
        </p:nvSpPr>
        <p:spPr>
          <a:xfrm>
            <a:off x="119161" y="-91665"/>
            <a:ext cx="8567639"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latin typeface="Arial Narrow"/>
                <a:cs typeface="Arial Narrow"/>
              </a:rPr>
              <a:t>R</a:t>
            </a:r>
            <a:r>
              <a:rPr lang="x-none" sz="3200" dirty="0">
                <a:latin typeface="Arial Narrow"/>
                <a:cs typeface="Arial Narrow"/>
              </a:rPr>
              <a:t>EV</a:t>
            </a:r>
            <a:r>
              <a:rPr lang="en-US" sz="3200" dirty="0">
                <a:latin typeface="Arial Narrow"/>
                <a:cs typeface="Arial Narrow"/>
              </a:rPr>
              <a:t>IE</a:t>
            </a:r>
            <a:r>
              <a:rPr lang="x-none" sz="3200" dirty="0">
                <a:latin typeface="Arial Narrow"/>
                <a:cs typeface="Arial Narrow"/>
              </a:rPr>
              <a:t>WING KEY CONCEPTS</a:t>
            </a:r>
            <a:endParaRPr lang="en-US" sz="3200" dirty="0">
              <a:latin typeface="Arial Narrow"/>
              <a:cs typeface="Arial Narrow"/>
            </a:endParaRPr>
          </a:p>
          <a:p>
            <a:r>
              <a:rPr lang="en-US" sz="2200" dirty="0">
                <a:latin typeface="Arial Narrow"/>
                <a:cs typeface="Arial Narrow"/>
              </a:rPr>
              <a:t>Focusing Question: What have we learnt? </a:t>
            </a:r>
          </a:p>
        </p:txBody>
      </p:sp>
      <p:pic>
        <p:nvPicPr>
          <p:cNvPr id="2" name="Picture 1" descr="White_Seabream.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966145" y="-111099"/>
            <a:ext cx="1075919" cy="773176"/>
          </a:xfrm>
          <a:prstGeom prst="rect">
            <a:avLst/>
          </a:prstGeom>
        </p:spPr>
      </p:pic>
      <p:pic>
        <p:nvPicPr>
          <p:cNvPr id="14" name="Picture 13" descr="White_Seabream.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286598" y="170688"/>
            <a:ext cx="1075919" cy="773176"/>
          </a:xfrm>
          <a:prstGeom prst="rect">
            <a:avLst/>
          </a:prstGeom>
        </p:spPr>
      </p:pic>
      <p:pic>
        <p:nvPicPr>
          <p:cNvPr id="15" name="Picture 14" descr="White_Seabream.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599257" y="170688"/>
            <a:ext cx="1075919" cy="773176"/>
          </a:xfrm>
          <a:prstGeom prst="rect">
            <a:avLst/>
          </a:prstGeom>
        </p:spPr>
      </p:pic>
      <p:pic>
        <p:nvPicPr>
          <p:cNvPr id="16" name="Picture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0998974">
            <a:off x="3890062" y="1797586"/>
            <a:ext cx="1352221" cy="1357603"/>
          </a:xfrm>
          <a:prstGeom prst="rect">
            <a:avLst/>
          </a:prstGeom>
        </p:spPr>
      </p:pic>
    </p:spTree>
    <p:extLst>
      <p:ext uri="{BB962C8B-B14F-4D97-AF65-F5344CB8AC3E}">
        <p14:creationId xmlns:p14="http://schemas.microsoft.com/office/powerpoint/2010/main" val="3328684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dissolve">
                                      <p:cBhvr>
                                        <p:cTn id="21" dur="500"/>
                                        <p:tgtEl>
                                          <p:spTgt spid="4">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dissolve">
                                      <p:cBhvr>
                                        <p:cTn id="24" dur="500"/>
                                        <p:tgtEl>
                                          <p:spTgt spid="4">
                                            <p:txEl>
                                              <p:pRg st="4" end="4"/>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dissolv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54437" y="-119079"/>
            <a:ext cx="787603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R</a:t>
            </a:r>
            <a:r>
              <a:rPr lang="x-none" sz="3300" dirty="0">
                <a:latin typeface="Arial Narrow"/>
                <a:cs typeface="Arial Narrow"/>
              </a:rPr>
              <a:t>EV</a:t>
            </a:r>
            <a:r>
              <a:rPr lang="en-US" sz="3300" dirty="0">
                <a:latin typeface="Arial Narrow"/>
                <a:cs typeface="Arial Narrow"/>
              </a:rPr>
              <a:t>IE</a:t>
            </a:r>
            <a:r>
              <a:rPr lang="x-none" sz="3300" dirty="0">
                <a:latin typeface="Arial Narrow"/>
                <a:cs typeface="Arial Narrow"/>
              </a:rPr>
              <a:t>WING KEY CONCEPTS</a:t>
            </a:r>
            <a:endParaRPr lang="en-US" sz="3300" dirty="0">
              <a:latin typeface="Arial Narrow"/>
              <a:cs typeface="Arial Narrow"/>
            </a:endParaRPr>
          </a:p>
        </p:txBody>
      </p:sp>
      <p:pic>
        <p:nvPicPr>
          <p:cNvPr id="12"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595192" y="741675"/>
            <a:ext cx="4511092" cy="4051953"/>
          </a:xfrm>
          <a:prstGeom prst="rect">
            <a:avLst/>
          </a:prstGeom>
        </p:spPr>
      </p:pic>
      <p:sp>
        <p:nvSpPr>
          <p:cNvPr id="13" name="Content Placeholder 2"/>
          <p:cNvSpPr txBox="1">
            <a:spLocks/>
          </p:cNvSpPr>
          <p:nvPr/>
        </p:nvSpPr>
        <p:spPr>
          <a:xfrm>
            <a:off x="4833311" y="1278885"/>
            <a:ext cx="4129776" cy="3807736"/>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lnSpc>
                <a:spcPct val="132000"/>
              </a:lnSpc>
              <a:spcBef>
                <a:spcPts val="300"/>
              </a:spcBef>
              <a:spcAft>
                <a:spcPts val="300"/>
              </a:spcAft>
              <a:buFont typeface="Arial"/>
              <a:buNone/>
            </a:pPr>
            <a:r>
              <a:rPr lang="en-US" sz="4200" b="1" dirty="0">
                <a:solidFill>
                  <a:srgbClr val="175EAA"/>
                </a:solidFill>
                <a:latin typeface="Arial Narrow"/>
                <a:cs typeface="Arial Narrow"/>
              </a:rPr>
              <a:t>MAHI / ACTIVITY</a:t>
            </a:r>
          </a:p>
          <a:p>
            <a:pPr marL="0" indent="0">
              <a:lnSpc>
                <a:spcPct val="132000"/>
              </a:lnSpc>
              <a:spcBef>
                <a:spcPts val="300"/>
              </a:spcBef>
              <a:spcAft>
                <a:spcPts val="300"/>
              </a:spcAft>
              <a:buFont typeface="Arial"/>
              <a:buNone/>
            </a:pPr>
            <a:r>
              <a:rPr lang="en-US" sz="4500" dirty="0">
                <a:latin typeface="Arial"/>
                <a:cs typeface="Arial"/>
              </a:rPr>
              <a:t>Complete the following:</a:t>
            </a:r>
          </a:p>
          <a:p>
            <a:pPr>
              <a:lnSpc>
                <a:spcPct val="132000"/>
              </a:lnSpc>
              <a:spcBef>
                <a:spcPts val="300"/>
              </a:spcBef>
              <a:spcAft>
                <a:spcPts val="300"/>
              </a:spcAft>
            </a:pPr>
            <a:r>
              <a:rPr lang="en-US" sz="4600" u="sng" dirty="0">
                <a:latin typeface="Arial Narrow"/>
                <a:cs typeface="Arial Narrow"/>
              </a:rPr>
              <a:t>Kahoot</a:t>
            </a:r>
            <a:r>
              <a:rPr lang="en-US" sz="4600" dirty="0">
                <a:latin typeface="Arial Narrow"/>
                <a:cs typeface="Arial Narrow"/>
              </a:rPr>
              <a:t>: Overfishing &amp; Sustainable Fishing Topic </a:t>
            </a:r>
            <a:r>
              <a:rPr lang="en-US" sz="4600" dirty="0">
                <a:latin typeface="Arial Narrow"/>
                <a:cs typeface="Arial Narrow"/>
                <a:hlinkClick r:id="rId5"/>
              </a:rPr>
              <a:t>Kahoot!</a:t>
            </a:r>
            <a:endParaRPr lang="en-US" sz="4600" dirty="0">
              <a:latin typeface="Arial Narrow"/>
              <a:cs typeface="Arial Narrow"/>
            </a:endParaRPr>
          </a:p>
          <a:p>
            <a:pPr>
              <a:lnSpc>
                <a:spcPct val="132000"/>
              </a:lnSpc>
              <a:spcBef>
                <a:spcPts val="300"/>
              </a:spcBef>
              <a:spcAft>
                <a:spcPts val="300"/>
              </a:spcAft>
            </a:pPr>
            <a:r>
              <a:rPr lang="en-US" sz="4600" u="sng" dirty="0">
                <a:latin typeface="Arial Narrow"/>
                <a:cs typeface="Arial Narrow"/>
              </a:rPr>
              <a:t>Animation</a:t>
            </a:r>
            <a:r>
              <a:rPr lang="en-US" sz="4600" dirty="0">
                <a:latin typeface="Arial Narrow"/>
                <a:cs typeface="Arial Narrow"/>
              </a:rPr>
              <a:t>: Use </a:t>
            </a:r>
            <a:r>
              <a:rPr lang="en-US" sz="4600" dirty="0">
                <a:latin typeface="Arial Narrow"/>
                <a:cs typeface="Arial Narrow"/>
                <a:hlinkClick r:id="rId6"/>
              </a:rPr>
              <a:t>Powtoon </a:t>
            </a:r>
            <a:r>
              <a:rPr lang="en-US" sz="4600" dirty="0">
                <a:latin typeface="Arial Narrow"/>
                <a:cs typeface="Arial Narrow"/>
              </a:rPr>
              <a:t>to make an animation telling the story of sustainable fishing - include terms from the </a:t>
            </a:r>
            <a:r>
              <a:rPr lang="en-US" sz="4600" dirty="0">
                <a:solidFill>
                  <a:srgbClr val="175EAA"/>
                </a:solidFill>
                <a:latin typeface="Arial Narrow"/>
                <a:cs typeface="Arial Narrow"/>
              </a:rPr>
              <a:t>Key term worksheet</a:t>
            </a:r>
          </a:p>
        </p:txBody>
      </p:sp>
      <p:pic>
        <p:nvPicPr>
          <p:cNvPr id="5" name="Picture 4" descr="White_Seagull.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flipH="1">
            <a:off x="8170652" y="-65409"/>
            <a:ext cx="768997" cy="807084"/>
          </a:xfrm>
          <a:prstGeom prst="rect">
            <a:avLst/>
          </a:prstGeom>
        </p:spPr>
      </p:pic>
      <p:pic>
        <p:nvPicPr>
          <p:cNvPr id="14" name="Picture 13" descr="White_Seagull.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flipH="1">
            <a:off x="7401655" y="338133"/>
            <a:ext cx="768997" cy="807084"/>
          </a:xfrm>
          <a:prstGeom prst="rect">
            <a:avLst/>
          </a:prstGeom>
        </p:spPr>
      </p:pic>
      <p:pic>
        <p:nvPicPr>
          <p:cNvPr id="10" name="Content Placeholder 9" descr="Screenshot 2020-04-29 14.20.48.png"/>
          <p:cNvPicPr>
            <a:picLocks noGrp="1" noChangeAspect="1"/>
          </p:cNvPicPr>
          <p:nvPr>
            <p:ph sz="half" idx="1"/>
          </p:nvPr>
        </p:nvPicPr>
        <p:blipFill rotWithShape="1">
          <a:blip r:embed="rId8" cstate="print">
            <a:extLst>
              <a:ext uri="{28A0092B-C50C-407E-A947-70E740481C1C}">
                <a14:useLocalDpi xmlns:a14="http://schemas.microsoft.com/office/drawing/2010/main"/>
              </a:ext>
            </a:extLst>
          </a:blip>
          <a:srcRect b="-1239"/>
          <a:stretch/>
        </p:blipFill>
        <p:spPr>
          <a:xfrm>
            <a:off x="457200" y="1532890"/>
            <a:ext cx="4038600" cy="2361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76037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30495" y="1005841"/>
            <a:ext cx="7739473" cy="3528223"/>
          </a:xfrm>
        </p:spPr>
        <p:txBody>
          <a:bodyPr>
            <a:normAutofit lnSpcReduction="10000"/>
          </a:bodyPr>
          <a:lstStyle/>
          <a:p>
            <a:pPr marL="0" indent="0" algn="ctr">
              <a:buNone/>
            </a:pPr>
            <a:r>
              <a:rPr lang="en-NZ" sz="4900" dirty="0">
                <a:solidFill>
                  <a:srgbClr val="175EAA"/>
                </a:solidFill>
                <a:latin typeface="Local Brewery Five"/>
                <a:cs typeface="Local Brewery Five"/>
              </a:rPr>
              <a:t>He tai moana, he tai ika, 	</a:t>
            </a:r>
            <a:endParaRPr lang="en-IN" sz="4900" dirty="0">
              <a:solidFill>
                <a:srgbClr val="175EAA"/>
              </a:solidFill>
              <a:latin typeface="Local Brewery Five"/>
              <a:cs typeface="Local Brewery Five"/>
            </a:endParaRPr>
          </a:p>
          <a:p>
            <a:pPr marL="0" indent="0" algn="ctr">
              <a:lnSpc>
                <a:spcPct val="100000"/>
              </a:lnSpc>
              <a:spcBef>
                <a:spcPts val="0"/>
              </a:spcBef>
              <a:spcAft>
                <a:spcPts val="0"/>
              </a:spcAft>
              <a:buNone/>
              <a:defRPr/>
            </a:pPr>
            <a:r>
              <a:rPr lang="en-NZ" sz="4900" dirty="0">
                <a:solidFill>
                  <a:srgbClr val="175EAA"/>
                </a:solidFill>
                <a:latin typeface="Local Brewery Five"/>
                <a:cs typeface="Local Brewery Five"/>
              </a:rPr>
              <a:t>He tai timu</a:t>
            </a:r>
            <a:r>
              <a:rPr lang="mi-NZ" sz="4900" dirty="0">
                <a:solidFill>
                  <a:srgbClr val="175EAA"/>
                </a:solidFill>
                <a:latin typeface="Local Brewery Five"/>
                <a:cs typeface="Local Brewery Five"/>
              </a:rPr>
              <a:t>, he ika nunumi</a:t>
            </a:r>
          </a:p>
          <a:p>
            <a:pPr marL="0" indent="0" algn="ctr">
              <a:lnSpc>
                <a:spcPct val="100000"/>
              </a:lnSpc>
              <a:spcBef>
                <a:spcPts val="0"/>
              </a:spcBef>
              <a:spcAft>
                <a:spcPts val="0"/>
              </a:spcAft>
              <a:buNone/>
              <a:defRPr/>
            </a:pPr>
            <a:endParaRPr lang="mi-NZ" sz="1300" dirty="0"/>
          </a:p>
          <a:p>
            <a:pPr marL="0" indent="0" algn="ctr">
              <a:buNone/>
            </a:pPr>
            <a:r>
              <a:rPr lang="en-NZ" sz="1700" i="1" dirty="0"/>
              <a:t>A sea that is healthy, is a sea that flourishes with life	</a:t>
            </a:r>
            <a:endParaRPr lang="en-IN" sz="1700" dirty="0"/>
          </a:p>
          <a:p>
            <a:pPr marL="0" indent="0" algn="ctr">
              <a:buNone/>
            </a:pPr>
            <a:r>
              <a:rPr lang="en-NZ" sz="1700" i="1" dirty="0"/>
              <a:t>A sea in decline, becomes void of sea life</a:t>
            </a:r>
            <a:r>
              <a:rPr lang="en-IN" sz="1700" dirty="0"/>
              <a:t> </a:t>
            </a:r>
            <a:endParaRPr lang="mi-NZ" sz="1700" dirty="0"/>
          </a:p>
          <a:p>
            <a:pPr marL="0" indent="0" algn="ctr">
              <a:lnSpc>
                <a:spcPct val="100000"/>
              </a:lnSpc>
              <a:spcBef>
                <a:spcPts val="0"/>
              </a:spcBef>
              <a:spcAft>
                <a:spcPts val="0"/>
              </a:spcAft>
              <a:buNone/>
              <a:defRPr/>
            </a:pPr>
            <a:endParaRPr lang="mi-NZ" sz="1800" dirty="0"/>
          </a:p>
          <a:p>
            <a:pPr marL="0" indent="0" algn="ctr">
              <a:lnSpc>
                <a:spcPct val="100000"/>
              </a:lnSpc>
              <a:spcBef>
                <a:spcPts val="0"/>
              </a:spcBef>
              <a:spcAft>
                <a:spcPts val="0"/>
              </a:spcAft>
              <a:buNone/>
              <a:defRPr/>
            </a:pPr>
            <a:r>
              <a:rPr lang="en-NZ" sz="1700" dirty="0"/>
              <a:t>Whaktauki or proverb – it outlines a two way context;  the need for caring for the ocean or the repercussions of mismanagement of resources</a:t>
            </a:r>
            <a:endParaRPr lang="en-IN" sz="1700" dirty="0"/>
          </a:p>
        </p:txBody>
      </p:sp>
      <p:pic>
        <p:nvPicPr>
          <p:cNvPr id="2" name="Picture 1" descr="Whit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0894" y="-144657"/>
            <a:ext cx="1981787" cy="1424150"/>
          </a:xfrm>
          <a:prstGeom prst="rect">
            <a:avLst/>
          </a:prstGeom>
        </p:spPr>
      </p:pic>
      <p:pic>
        <p:nvPicPr>
          <p:cNvPr id="3" name="Picture 2" descr="Whit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4414" y="-555690"/>
            <a:ext cx="2090018" cy="1501927"/>
          </a:xfrm>
          <a:prstGeom prst="rect">
            <a:avLst/>
          </a:prstGeom>
        </p:spPr>
      </p:pic>
      <p:pic>
        <p:nvPicPr>
          <p:cNvPr id="11" name="Picture 10" descr="Whit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32413" y="-363960"/>
            <a:ext cx="1957419" cy="1406639"/>
          </a:xfrm>
          <a:prstGeom prst="rect">
            <a:avLst/>
          </a:prstGeom>
        </p:spPr>
      </p:pic>
    </p:spTree>
    <p:extLst>
      <p:ext uri="{BB962C8B-B14F-4D97-AF65-F5344CB8AC3E}">
        <p14:creationId xmlns:p14="http://schemas.microsoft.com/office/powerpoint/2010/main" val="2678830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111254</TotalTime>
  <Words>352</Words>
  <Application>Microsoft Macintosh PowerPoint</Application>
  <PresentationFormat>On-screen Show (16:9)</PresentationFormat>
  <Paragraphs>41</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Local Brewery Five</vt:lpstr>
      <vt:lpstr>MetaPro-Normal</vt:lpstr>
      <vt:lpstr>Office Theme</vt:lpstr>
      <vt:lpstr>PowerPoint Presentation</vt:lpstr>
      <vt:lpstr>PowerPoint Presentation</vt:lpstr>
      <vt:lpstr>PowerPoint Presentation</vt:lpstr>
    </vt:vector>
  </TitlesOfParts>
  <Company>Indigo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605</cp:revision>
  <dcterms:created xsi:type="dcterms:W3CDTF">2020-01-12T01:38:21Z</dcterms:created>
  <dcterms:modified xsi:type="dcterms:W3CDTF">2022-12-12T22:54:51Z</dcterms:modified>
</cp:coreProperties>
</file>