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347" r:id="rId3"/>
    <p:sldId id="270" r:id="rId4"/>
    <p:sldId id="336" r:id="rId5"/>
    <p:sldId id="306" r:id="rId6"/>
    <p:sldId id="284" r:id="rId7"/>
    <p:sldId id="309" r:id="rId8"/>
    <p:sldId id="34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9AC7"/>
    <a:srgbClr val="00B6DE"/>
    <a:srgbClr val="00B194"/>
    <a:srgbClr val="17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4775" autoAdjust="0"/>
  </p:normalViewPr>
  <p:slideViewPr>
    <p:cSldViewPr snapToGrid="0" snapToObjects="1">
      <p:cViewPr varScale="1">
        <p:scale>
          <a:sx n="113" d="100"/>
          <a:sy n="113" d="100"/>
        </p:scale>
        <p:origin x="49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-888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B32D-E515-D94E-BEA0-A7A7C5A785C5}" type="datetimeFigureOut">
              <a:rPr lang="en-US" smtClean="0"/>
              <a:t>7/16/22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0F1-A8F3-094D-9C6C-D369179BD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8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6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en-US" dirty="0"/>
              <a:t>Topic One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>
                <a:latin typeface="MetaPro-Normal"/>
                <a:cs typeface="MetaPro-Normal"/>
              </a:defRPr>
            </a:lvl1pPr>
          </a:lstStyle>
          <a:p>
            <a:fld id="{29FEC424-1A67-EA4F-8C0C-E9A68665F566}" type="datetimeFigureOut">
              <a:rPr lang="en-US" smtClean="0"/>
              <a:pPr/>
              <a:t>7/16/22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56302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rgbClr val="175EAA"/>
                </a:solidFill>
                <a:latin typeface="Local Brewery Five"/>
                <a:cs typeface="Local Brewery Five"/>
              </a:defRPr>
            </a:lvl1pPr>
          </a:lstStyle>
          <a:p>
            <a:r>
              <a:rPr lang="x-none" dirty="0"/>
              <a:t>MSC.ORG/LEARNZ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>
                <a:solidFill>
                  <a:srgbClr val="175EAA"/>
                </a:solidFill>
                <a:latin typeface="MetaPro-Normal"/>
                <a:cs typeface="MetaPro-Normal"/>
              </a:defRPr>
            </a:lvl1pPr>
          </a:lstStyle>
          <a:p>
            <a:fld id="{36961C54-CE56-C942-86C7-3C671D5B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04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etaPro-Normal"/>
        <a:ea typeface="+mn-ea"/>
        <a:cs typeface="MetaPro-Norm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.org/standards-and-certification/developing-our-standards/ending-shark-finning" TargetMode="External"/><Relationship Id="rId7" Type="http://schemas.openxmlformats.org/officeDocument/2006/relationships/hyperlink" Target="https://vimeo.com/1681100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harkstewards.org" TargetMode="External"/><Relationship Id="rId5" Type="http://schemas.openxmlformats.org/officeDocument/2006/relationships/hyperlink" Target="https://ocean.si.edu/ocean-life/sharks-rays/shark-finning-sharks-turned-prey" TargetMode="External"/><Relationship Id="rId4" Type="http://schemas.openxmlformats.org/officeDocument/2006/relationships/hyperlink" Target="https://www.worldwildlife.org/species/shark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</a:t>
            </a:r>
            <a:r>
              <a:rPr lang="en-US" sz="1200" b="1" dirty="0">
                <a:solidFill>
                  <a:srgbClr val="175EAA"/>
                </a:solidFill>
              </a:rPr>
              <a:t>NOTES</a:t>
            </a:r>
            <a:endParaRPr lang="en-US" dirty="0">
              <a:solidFill>
                <a:srgbClr val="175E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</a:t>
            </a:r>
            <a:r>
              <a:rPr lang="en-US" sz="1200" b="1" dirty="0">
                <a:solidFill>
                  <a:srgbClr val="175EAA"/>
                </a:solidFill>
              </a:rPr>
              <a:t>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My dad the fisherman</a:t>
            </a:r>
            <a:r>
              <a:rPr lang="en-US" baseline="0" dirty="0"/>
              <a:t> can be found at: 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=OIsA8xQ7WbQ</a:t>
            </a:r>
          </a:p>
          <a:p>
            <a:endParaRPr lang="en-US" dirty="0"/>
          </a:p>
          <a:p>
            <a:r>
              <a:rPr lang="en-US" b="1" dirty="0">
                <a:solidFill>
                  <a:srgbClr val="175EAA"/>
                </a:solidFill>
              </a:rPr>
              <a:t>HOMEWORK</a:t>
            </a:r>
            <a:r>
              <a:rPr lang="en-US" b="1" baseline="0" dirty="0">
                <a:solidFill>
                  <a:srgbClr val="175EAA"/>
                </a:solidFill>
              </a:rPr>
              <a:t> IDEAS</a:t>
            </a:r>
            <a:endParaRPr lang="en-US" baseline="0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‘My Dad the Fisherman’ video clip includes most of the concepts that are key to understanding the idea of sustainable fishing.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To reinforce learning or as a good homework activity - re-watch the video ‘My Dad the Fisherman’ and play the </a:t>
            </a:r>
            <a:r>
              <a:rPr lang="en-US" baseline="0" dirty="0" err="1"/>
              <a:t>Kahoot</a:t>
            </a:r>
            <a:r>
              <a:rPr lang="en-US" baseline="0" dirty="0"/>
              <a:t>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HOW TO PLAY KAHOOT</a:t>
            </a:r>
            <a:endParaRPr lang="en-US" sz="1200" b="0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Connect a device to a projector or screen in front of the classroom.</a:t>
            </a:r>
          </a:p>
          <a:p>
            <a:pPr marL="171450" indent="-171450">
              <a:buFont typeface="Arial"/>
              <a:buChar char="•"/>
            </a:pPr>
            <a:r>
              <a:rPr lang="en-US" sz="1100" b="0" baseline="0" dirty="0"/>
              <a:t>Navigate to the game called </a:t>
            </a:r>
            <a:r>
              <a:rPr lang="en-US" sz="1100" b="1" baseline="0" dirty="0"/>
              <a:t>Marine Stewardship Council Kahoot page</a:t>
            </a:r>
          </a:p>
          <a:p>
            <a:pPr marL="171450" indent="-171450">
              <a:buFont typeface="Arial"/>
              <a:buChar char="•"/>
            </a:pPr>
            <a:r>
              <a:rPr lang="en-US" sz="1100" b="1" baseline="0" dirty="0"/>
              <a:t>https://</a:t>
            </a:r>
            <a:r>
              <a:rPr lang="en-US" sz="1100" b="1" baseline="0" dirty="0" err="1"/>
              <a:t>www.msc.org</a:t>
            </a:r>
            <a:r>
              <a:rPr lang="en-US" sz="1100" b="1" baseline="0" dirty="0"/>
              <a:t>/</a:t>
            </a:r>
            <a:r>
              <a:rPr lang="en-US" sz="1100" b="1" baseline="0" dirty="0" err="1"/>
              <a:t>en</a:t>
            </a:r>
            <a:r>
              <a:rPr lang="en-US" sz="1100" b="1" baseline="0" dirty="0"/>
              <a:t>-au/for-teachers/ocean-literacy/new-</a:t>
            </a:r>
            <a:r>
              <a:rPr lang="en-US" sz="1100" b="1" baseline="0" dirty="0" err="1"/>
              <a:t>zealand</a:t>
            </a:r>
            <a:r>
              <a:rPr lang="en-US" sz="1100" b="1" baseline="0" dirty="0"/>
              <a:t>-education-curriculum/</a:t>
            </a:r>
            <a:r>
              <a:rPr lang="en-US" sz="1100" b="1" baseline="0" dirty="0" err="1"/>
              <a:t>kahoot</a:t>
            </a:r>
            <a:r>
              <a:rPr lang="en-US" sz="1100" b="1" baseline="0" dirty="0"/>
              <a:t>-quizzes</a:t>
            </a:r>
          </a:p>
          <a:p>
            <a:pPr marL="171450" indent="-171450">
              <a:buFont typeface="Arial"/>
              <a:buChar char="•"/>
            </a:pPr>
            <a:r>
              <a:rPr lang="en-US" sz="1100" b="0" baseline="0" dirty="0"/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At </a:t>
            </a:r>
            <a:r>
              <a:rPr lang="en-US" sz="1100" b="0" baseline="0" dirty="0" err="1"/>
              <a:t>Kahoot.it</a:t>
            </a:r>
            <a:r>
              <a:rPr lang="en-US" sz="1100" b="0" baseline="0" dirty="0"/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See additional instructions, options, and how to make your own </a:t>
            </a:r>
            <a:r>
              <a:rPr lang="en-US" sz="1100" b="0" baseline="0" dirty="0" err="1"/>
              <a:t>Kahoot</a:t>
            </a:r>
            <a:r>
              <a:rPr lang="en-US" sz="1100" b="0" baseline="0" dirty="0"/>
              <a:t> at: https://</a:t>
            </a:r>
            <a:r>
              <a:rPr lang="en-US" sz="1100" b="0" baseline="0" dirty="0" err="1"/>
              <a:t>kahoot.com</a:t>
            </a:r>
            <a:endParaRPr lang="en-US" sz="1100" b="0" baseline="0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4815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</a:rPr>
              <a:t>TEACHER NOTES</a:t>
            </a:r>
            <a:endParaRPr lang="en-US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One</a:t>
            </a:r>
            <a:r>
              <a:rPr lang="en-US" sz="1100" baseline="0" dirty="0"/>
              <a:t> minute video on bycatch can be downloaded from: </a:t>
            </a:r>
            <a:r>
              <a:rPr lang="en-US" sz="1100" dirty="0"/>
              <a:t>https://</a:t>
            </a:r>
            <a:r>
              <a:rPr lang="en-US" sz="1100" dirty="0" err="1"/>
              <a:t>www.youtube.com</a:t>
            </a:r>
            <a:r>
              <a:rPr lang="en-US" sz="1100" dirty="0"/>
              <a:t>/</a:t>
            </a:r>
            <a:r>
              <a:rPr lang="en-US" sz="1100" dirty="0" err="1"/>
              <a:t>watch?v</a:t>
            </a:r>
            <a:r>
              <a:rPr lang="en-US" sz="1100" dirty="0"/>
              <a:t>=_3od7CqoQfs </a:t>
            </a:r>
          </a:p>
          <a:p>
            <a:endParaRPr lang="en-US" dirty="0"/>
          </a:p>
          <a:p>
            <a:r>
              <a:rPr lang="en-US" b="1" dirty="0">
                <a:solidFill>
                  <a:srgbClr val="175EAA"/>
                </a:solidFill>
              </a:rPr>
              <a:t>MAHI</a:t>
            </a:r>
            <a:r>
              <a:rPr lang="en-US" b="1" baseline="0" dirty="0">
                <a:solidFill>
                  <a:srgbClr val="175EAA"/>
                </a:solidFill>
              </a:rPr>
              <a:t> / ACTIVITY</a:t>
            </a:r>
          </a:p>
          <a:p>
            <a:r>
              <a:rPr lang="en-US" sz="1100" b="0" baseline="0" dirty="0"/>
              <a:t>See Teacher Outline (1.4) Unsustainable fishing practices</a:t>
            </a:r>
          </a:p>
          <a:p>
            <a:r>
              <a:rPr lang="en-US" sz="1100" dirty="0"/>
              <a:t>EASY </a:t>
            </a:r>
            <a:r>
              <a:rPr lang="mr-IN" sz="1100" dirty="0"/>
              <a:t>–</a:t>
            </a:r>
            <a:r>
              <a:rPr lang="en-US" sz="1100" dirty="0"/>
              <a:t> Matching</a:t>
            </a:r>
            <a:r>
              <a:rPr lang="en-US" sz="1100" baseline="0" dirty="0"/>
              <a:t> card activities </a:t>
            </a:r>
            <a:r>
              <a:rPr lang="mr-IN" sz="1100" baseline="0" dirty="0"/>
              <a:t>–</a:t>
            </a:r>
            <a:r>
              <a:rPr lang="en-US" sz="1100" baseline="0" dirty="0"/>
              <a:t> three different sets (20+ minutes)</a:t>
            </a:r>
          </a:p>
          <a:p>
            <a:r>
              <a:rPr lang="en-US" sz="1100" baseline="0" dirty="0"/>
              <a:t>HARD </a:t>
            </a:r>
            <a:r>
              <a:rPr lang="mr-IN" sz="1100" baseline="0" dirty="0"/>
              <a:t>–</a:t>
            </a:r>
            <a:r>
              <a:rPr lang="en-US" sz="1100" baseline="0" dirty="0"/>
              <a:t> Matching card activities (10+ minutes)</a:t>
            </a:r>
          </a:p>
          <a:p>
            <a:r>
              <a:rPr lang="en-US" sz="1100" baseline="0" dirty="0"/>
              <a:t>EXTENSION </a:t>
            </a:r>
            <a:r>
              <a:rPr lang="mr-IN" sz="1100" baseline="0" dirty="0"/>
              <a:t>–</a:t>
            </a:r>
            <a:r>
              <a:rPr lang="en-US" sz="1100" baseline="0" dirty="0"/>
              <a:t> Research and create a poster activity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r>
              <a:rPr lang="en-US" sz="1100" b="1" dirty="0"/>
              <a:t>Shark finning</a:t>
            </a: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MSC </a:t>
            </a:r>
            <a:r>
              <a:rPr lang="en-US" sz="1100" b="0" kern="1200" baseline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 on shark finning: </a:t>
            </a:r>
            <a:r>
              <a:rPr lang="en-US" sz="1100" b="0" kern="1200" baseline="0" dirty="0">
                <a:solidFill>
                  <a:schemeClr val="tx1"/>
                </a:solidFill>
                <a:effectLst/>
                <a:latin typeface="+mn-lt"/>
                <a:cs typeface="+mn-cs"/>
                <a:hlinkClick r:id="rId3"/>
              </a:rPr>
              <a:t>https://www.msc.org/standards-and-certification/developing-our-standards/ending-shark-finning</a:t>
            </a:r>
            <a:r>
              <a:rPr lang="en-US" sz="1100" b="0" kern="1200" baseline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endParaRPr lang="en-IN" sz="1100" b="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WWF on sharks: </a:t>
            </a:r>
            <a:r>
              <a:rPr lang="en-US" sz="1100" b="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4"/>
              </a:rPr>
              <a:t>https://www.worldwildlife.org/species/shark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endParaRPr lang="en-IN" sz="1100" b="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Smithsonian: </a:t>
            </a:r>
            <a:r>
              <a:rPr lang="en-US" sz="1100" b="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5"/>
              </a:rPr>
              <a:t>https://ocean.si.edu/ocean-life/sharks-rays/shark-finning-sharks-turned-prey</a:t>
            </a:r>
            <a:endParaRPr lang="en-IN" sz="1100" b="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Shark Stewards: </a:t>
            </a:r>
            <a:r>
              <a:rPr lang="en-US" sz="1100" b="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6"/>
              </a:rPr>
              <a:t>https://sharkstewards.org</a:t>
            </a:r>
            <a:endParaRPr lang="en-US" sz="1100" b="1" dirty="0"/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Some good news about shark</a:t>
            </a:r>
            <a:r>
              <a:rPr lang="en-US" sz="1100" baseline="0" dirty="0"/>
              <a:t> fin demand in Hong Kong: </a:t>
            </a:r>
            <a:r>
              <a:rPr lang="en-US" sz="1100" dirty="0"/>
              <a:t>https://</a:t>
            </a:r>
            <a:r>
              <a:rPr lang="en-US" sz="1100" dirty="0" err="1"/>
              <a:t>sharks.panda.org</a:t>
            </a:r>
            <a:r>
              <a:rPr lang="en-US" sz="1100" dirty="0"/>
              <a:t>/news-blogs-updates/press-releases/hong-kong-shark-fin-imports-down-50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Watch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 the short film called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Shark fin Crisis” by Shark Alliance: </a:t>
            </a:r>
            <a:r>
              <a:rPr lang="en-US" sz="1100" u="sng" kern="1200" dirty="0">
                <a:solidFill>
                  <a:schemeClr val="tx1"/>
                </a:solidFill>
                <a:effectLst/>
                <a:latin typeface="+mn-lt"/>
                <a:cs typeface="+mn-cs"/>
                <a:hlinkClick r:id="rId7"/>
              </a:rPr>
              <a:t>https://vimeo.com/16811009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endParaRPr lang="en-IN" sz="110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MSC  on shark finning: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/standards-and-certification/developing-our-standards/ending-shark-finning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Some great ideas on how to support conservation of great white sharks in Aotearoa NZ: https://</a:t>
            </a:r>
            <a:r>
              <a:rPr lang="en-US" sz="1100" dirty="0" err="1"/>
              <a:t>whitesharkconservationtrust.org.nz</a:t>
            </a:r>
            <a:r>
              <a:rPr lang="en-US" sz="1100" dirty="0"/>
              <a:t>/how-you-can-help/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Another practical NZ project for shark conservation: http://</a:t>
            </a:r>
            <a:r>
              <a:rPr lang="en-US" sz="1100" dirty="0" err="1"/>
              <a:t>www.sustainableoceansociety.co.nz</a:t>
            </a:r>
            <a:r>
              <a:rPr lang="en-US" sz="1100" dirty="0"/>
              <a:t>/projects/shark-conservation</a:t>
            </a:r>
            <a:endParaRPr lang="en-IN" sz="1100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175EAA"/>
                </a:solidFill>
              </a:rPr>
              <a:t>See next slide notes for more resources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9911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100" b="1" dirty="0"/>
          </a:p>
          <a:p>
            <a:r>
              <a:rPr lang="en-US" sz="1100" b="1" dirty="0"/>
              <a:t>Ghost nets and ghost fishing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100" dirty="0"/>
              <a:t>MSC on lost gear and ghost fishing: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/standards-and-certification/developing-our-standards/preventing-lost-gear-and-ghost-fishing 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WWF on ghost nets: https://</a:t>
            </a:r>
            <a:r>
              <a:rPr lang="en-US" sz="1100" dirty="0" err="1"/>
              <a:t>www.worldwildlife.org</a:t>
            </a:r>
            <a:r>
              <a:rPr lang="en-US" sz="1100" dirty="0"/>
              <a:t>/stories/our-oceans-are-haunted-by-ghost-nets-why-that-s-scary-and-what-we-can-do--23 </a:t>
            </a:r>
            <a:endParaRPr lang="en-US" sz="1100" b="1" dirty="0"/>
          </a:p>
          <a:p>
            <a:endParaRPr lang="en-US" sz="1100" b="1" u="sng" dirty="0"/>
          </a:p>
          <a:p>
            <a:r>
              <a:rPr lang="en-US" sz="1100" b="1" dirty="0"/>
              <a:t>Endangered ecosystems and habitats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MSC on ecosystems and habitats: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</a:t>
            </a:r>
            <a:r>
              <a:rPr lang="en-US" sz="1100" dirty="0" err="1"/>
              <a:t>minimising</a:t>
            </a:r>
            <a:r>
              <a:rPr lang="en-US" sz="1100" dirty="0"/>
              <a:t>-fishing-impacts-on-ecosystems-and-habitats</a:t>
            </a:r>
          </a:p>
          <a:p>
            <a:endParaRPr lang="en-US" sz="1100" b="1" u="sng" dirty="0"/>
          </a:p>
          <a:p>
            <a:r>
              <a:rPr lang="en-US" sz="1100" b="1" dirty="0"/>
              <a:t>Bycatch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MSC on bycatch of endangered, threatened species: https://</a:t>
            </a:r>
            <a:r>
              <a:rPr lang="en-US" sz="1100" dirty="0" err="1"/>
              <a:t>www.msc.org</a:t>
            </a:r>
            <a:r>
              <a:rPr lang="en-US" sz="1100" dirty="0"/>
              <a:t>/standards-and-certification/developing-our-standards/protecting-endangered-species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WWF on Bycatch: https://</a:t>
            </a:r>
            <a:r>
              <a:rPr lang="en-US" sz="1100" dirty="0" err="1"/>
              <a:t>www.worldwildlife.org</a:t>
            </a:r>
            <a:r>
              <a:rPr lang="en-US" sz="1100" dirty="0"/>
              <a:t>/threats/bycatch 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100" dirty="0"/>
              <a:t>Smithsonian: https://</a:t>
            </a:r>
            <a:r>
              <a:rPr lang="en-US" sz="1100" dirty="0" err="1"/>
              <a:t>ocean.si.edu</a:t>
            </a:r>
            <a:r>
              <a:rPr lang="en-US" sz="1100" dirty="0"/>
              <a:t>/conservation/fishing/bycatch-cost-catching-what-you-</a:t>
            </a:r>
            <a:r>
              <a:rPr lang="en-US" sz="1100" dirty="0" err="1"/>
              <a:t>dont</a:t>
            </a:r>
            <a:r>
              <a:rPr lang="en-US" sz="1100" dirty="0"/>
              <a:t>-want </a:t>
            </a:r>
          </a:p>
          <a:p>
            <a:endParaRPr lang="en-US" sz="1100" b="1" u="sng" dirty="0"/>
          </a:p>
          <a:p>
            <a:r>
              <a:rPr lang="en-US" sz="1100" b="1" dirty="0"/>
              <a:t>Cool Bycatch case study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Stats NZ </a:t>
            </a:r>
            <a:r>
              <a:rPr lang="en-US" sz="1100" dirty="0" err="1"/>
              <a:t>Tatauranga</a:t>
            </a:r>
            <a:r>
              <a:rPr lang="en-US" sz="1100" dirty="0"/>
              <a:t> Aotearoa. 2019.  Bycatch of protected species: Hector’s and </a:t>
            </a:r>
            <a:r>
              <a:rPr lang="en-US" sz="1100" dirty="0" err="1"/>
              <a:t>Māui</a:t>
            </a:r>
            <a:r>
              <a:rPr lang="en-US" sz="1100" dirty="0"/>
              <a:t> dolphins.  (includes a cool interactive tool)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https://</a:t>
            </a:r>
            <a:r>
              <a:rPr lang="en-US" sz="1100" dirty="0" err="1"/>
              <a:t>www.stats.govt.nz</a:t>
            </a:r>
            <a:r>
              <a:rPr lang="en-US" sz="1100" dirty="0"/>
              <a:t>/indicators/bycatch-of-protected-species-hectors-and-</a:t>
            </a:r>
            <a:r>
              <a:rPr lang="en-US" sz="1100" dirty="0" err="1"/>
              <a:t>maui</a:t>
            </a:r>
            <a:r>
              <a:rPr lang="en-US" sz="1100" dirty="0"/>
              <a:t>-dolphins </a:t>
            </a:r>
          </a:p>
          <a:p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</a:t>
            </a:r>
            <a:r>
              <a:rPr lang="en-US" sz="1200" b="1" dirty="0">
                <a:solidFill>
                  <a:srgbClr val="175EAA"/>
                </a:solidFill>
              </a:rPr>
              <a:t>NOTES</a:t>
            </a:r>
            <a:endParaRPr lang="x-none" dirty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latin typeface="MetaPro-Normal"/>
                <a:cs typeface="MetaPro-Normal"/>
              </a:rPr>
              <a:t>Example of tikanga: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For example: not gutting or disposing of fish near the sea [can deplete fish as predators like sharks are attracted]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endParaRPr lang="en-US" baseline="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b="1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dirty="0">
                <a:latin typeface="MetaPro-Normal"/>
                <a:cs typeface="MetaPro-Normal"/>
              </a:rPr>
              <a:t>These three principles</a:t>
            </a:r>
            <a:r>
              <a:rPr lang="en-US" sz="1200" b="0" baseline="0" dirty="0">
                <a:latin typeface="MetaPro-Normal"/>
                <a:cs typeface="MetaPro-Normal"/>
              </a:rPr>
              <a:t> are </a:t>
            </a:r>
            <a:r>
              <a:rPr lang="en-US" sz="1200" b="0" dirty="0">
                <a:latin typeface="MetaPro-Normal"/>
                <a:cs typeface="MetaPro-Normal"/>
              </a:rPr>
              <a:t>explored in much more detail in topics</a:t>
            </a:r>
            <a:r>
              <a:rPr lang="en-US" sz="1200" b="0" baseline="0" dirty="0">
                <a:latin typeface="MetaPro-Normal"/>
                <a:cs typeface="MetaPro-Normal"/>
              </a:rPr>
              <a:t> 3, 4 and 5</a:t>
            </a:r>
            <a:endParaRPr lang="en-US" sz="1200" b="1" dirty="0">
              <a:latin typeface="MetaPro-Normal"/>
              <a:cs typeface="MetaPro-Normal"/>
            </a:endParaRPr>
          </a:p>
          <a:p>
            <a:endParaRPr lang="x-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For more information</a:t>
            </a:r>
            <a:r>
              <a:rPr lang="en-US" baseline="0" dirty="0"/>
              <a:t> see the MSC Fisheries Standard at https://</a:t>
            </a:r>
            <a:r>
              <a:rPr lang="en-US" baseline="0" dirty="0" err="1"/>
              <a:t>www.msc.org</a:t>
            </a:r>
            <a:r>
              <a:rPr lang="en-US" baseline="0" dirty="0"/>
              <a:t>/standards-and-certification/fisheries-standard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For more detail see also the 10 minute film called ‘Sustainable Seas: what is the MSC Fisheries Standard and how does it ensure healthy oceans’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=bw5tsy05uM8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7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b="1" dirty="0"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dirty="0">
                <a:latin typeface="MetaPro-Normal"/>
                <a:cs typeface="MetaPro-Normal"/>
              </a:rPr>
              <a:t>These three principles</a:t>
            </a:r>
            <a:r>
              <a:rPr lang="en-US" sz="1200" b="0" baseline="0" dirty="0">
                <a:latin typeface="MetaPro-Normal"/>
                <a:cs typeface="MetaPro-Normal"/>
              </a:rPr>
              <a:t> are </a:t>
            </a:r>
            <a:r>
              <a:rPr lang="en-US" sz="1200" b="0" dirty="0">
                <a:latin typeface="MetaPro-Normal"/>
                <a:cs typeface="MetaPro-Normal"/>
              </a:rPr>
              <a:t>explored in much more detail in topics</a:t>
            </a:r>
            <a:r>
              <a:rPr lang="en-US" sz="1200" b="0" baseline="0" dirty="0">
                <a:latin typeface="MetaPro-Normal"/>
                <a:cs typeface="MetaPro-Normal"/>
              </a:rPr>
              <a:t> 3, 4 and 5</a:t>
            </a:r>
            <a:endParaRPr lang="en-US" sz="1200" b="0" dirty="0">
              <a:latin typeface="MetaPro-Normal"/>
              <a:cs typeface="MetaPro-Normal"/>
            </a:endParaRPr>
          </a:p>
          <a:p>
            <a:endParaRPr lang="x-non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x-none" dirty="0"/>
          </a:p>
          <a:p>
            <a:pPr marL="171450" indent="-171450">
              <a:buFont typeface="Arial"/>
              <a:buChar char="•"/>
            </a:pPr>
            <a:r>
              <a:rPr lang="x-none" dirty="0"/>
              <a:t>For </a:t>
            </a:r>
            <a:r>
              <a:rPr lang="en-US" dirty="0"/>
              <a:t>information</a:t>
            </a:r>
            <a:r>
              <a:rPr lang="en-US" baseline="0" dirty="0"/>
              <a:t> see the MSC Fisheries Standard at https://</a:t>
            </a:r>
            <a:r>
              <a:rPr lang="en-US" baseline="0" dirty="0" err="1"/>
              <a:t>www.msc.org</a:t>
            </a:r>
            <a:r>
              <a:rPr lang="en-US" baseline="0" dirty="0"/>
              <a:t>/standards-and-certification/fisheries-standard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For more detail see also the 10 minute film called ‘Sustainable Seas: what is the MSC Fisheries Standard and how does it ensure healthy oceans’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=bw5tsy05uM8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5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MetaPro-Normal"/>
                <a:cs typeface="MetaPro-Normal"/>
              </a:defRPr>
            </a:lvl1pPr>
            <a:lvl2pPr>
              <a:defRPr sz="2400">
                <a:latin typeface="MetaPro-Normal"/>
                <a:cs typeface="MetaPro-Normal"/>
              </a:defRPr>
            </a:lvl2pPr>
            <a:lvl3pPr>
              <a:defRPr sz="2000">
                <a:latin typeface="MetaPro-Normal"/>
                <a:cs typeface="MetaPro-Normal"/>
              </a:defRPr>
            </a:lvl3pPr>
            <a:lvl4pPr>
              <a:defRPr sz="1800">
                <a:latin typeface="MetaPro-Normal"/>
                <a:cs typeface="MetaPro-Normal"/>
              </a:defRPr>
            </a:lvl4pPr>
            <a:lvl5pPr>
              <a:defRPr sz="1800">
                <a:latin typeface="MetaPro-Normal"/>
                <a:cs typeface="MetaPro-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26" y="-94079"/>
            <a:ext cx="9142275" cy="10584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2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99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23488" y="4654700"/>
            <a:ext cx="482600" cy="3276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A7686-2FE7-036B-078F-E3081F70B35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MetaPro-Normal"/>
          <a:ea typeface="+mj-ea"/>
          <a:cs typeface="MetaPro-Normal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ts val="6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MetaPro-Normal"/>
          <a:ea typeface="+mn-ea"/>
          <a:cs typeface="MetaPro-Norm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800" kern="1200">
          <a:solidFill>
            <a:schemeClr val="tx1"/>
          </a:solidFill>
          <a:latin typeface="MetaPro-Normal"/>
          <a:ea typeface="+mn-ea"/>
          <a:cs typeface="MetaPro-Norm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•"/>
        <a:defRPr sz="2400" kern="1200">
          <a:solidFill>
            <a:schemeClr val="tx1"/>
          </a:solidFill>
          <a:latin typeface="MetaPro-Normal"/>
          <a:ea typeface="+mn-ea"/>
          <a:cs typeface="MetaPro-Norm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MetaPro-Normal"/>
          <a:ea typeface="+mn-ea"/>
          <a:cs typeface="MetaPro-Norm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c.org/en-au/for-teachers/ocean-literacy/new-zealand-education-curriculum/kahoot-quizz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msc.org/en-au/for-teachers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create.kahoot.it/share/d30aa852-2868-44b8-af32-ff5562ce44ea" TargetMode="External"/><Relationship Id="rId5" Type="http://schemas.openxmlformats.org/officeDocument/2006/relationships/hyperlink" Target="https://www.msc.org/for-teachers/teach-learn-about-ocean-sustainability" TargetMode="External"/><Relationship Id="rId10" Type="http://schemas.openxmlformats.org/officeDocument/2006/relationships/image" Target="../media/image8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_3od7CqoQfs" TargetMode="External"/><Relationship Id="rId5" Type="http://schemas.openxmlformats.org/officeDocument/2006/relationships/image" Target="../media/image10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9501">
            <a:off x="6417453" y="3233315"/>
            <a:ext cx="1877492" cy="1792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665" y="945647"/>
            <a:ext cx="7434457" cy="381116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   </a:t>
            </a:r>
            <a:endParaRPr lang="en-AU" sz="20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The Marine Stewardship Council is on a mission to </a:t>
            </a:r>
            <a:r>
              <a:rPr lang="en-US" sz="1800" b="1" dirty="0">
                <a:solidFill>
                  <a:srgbClr val="175EAA"/>
                </a:solidFill>
                <a:latin typeface="Arial"/>
                <a:cs typeface="Arial"/>
              </a:rPr>
              <a:t>end overfishing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! 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Marine Stewardship Council check that fishing is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i="1" dirty="0">
                <a:solidFill>
                  <a:srgbClr val="000000"/>
                </a:solidFill>
                <a:latin typeface="Arial"/>
                <a:cs typeface="Arial"/>
              </a:rPr>
              <a:t>‘sustainable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’ which means:</a:t>
            </a:r>
          </a:p>
          <a:p>
            <a:pPr marL="723900" lvl="1" indent="-266700" defTabSz="622300"/>
            <a:r>
              <a:rPr lang="en-US" sz="1800" dirty="0">
                <a:latin typeface="Arial"/>
                <a:cs typeface="Arial"/>
              </a:rPr>
              <a:t>Leaving enough fish in the ocean</a:t>
            </a:r>
          </a:p>
          <a:p>
            <a:pPr marL="723900" lvl="1" indent="-266700" defTabSz="622300"/>
            <a:r>
              <a:rPr lang="en-US" sz="1800" dirty="0">
                <a:latin typeface="Arial"/>
                <a:cs typeface="Arial"/>
              </a:rPr>
              <a:t>Looking after places where fish live [habitats]</a:t>
            </a:r>
          </a:p>
          <a:p>
            <a:pPr marL="723900" lvl="1" indent="-266700" defTabSz="622300"/>
            <a:r>
              <a:rPr lang="en-US" sz="1800" dirty="0">
                <a:latin typeface="Arial"/>
                <a:cs typeface="Arial"/>
              </a:rPr>
              <a:t>Ensuring people who fish can keep fishing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The Marine Stewardship Council put a blue fish tick label on all sustainable fish </a:t>
            </a:r>
            <a:r>
              <a:rPr lang="mr-IN" sz="1800" dirty="0">
                <a:solidFill>
                  <a:srgbClr val="175EAA"/>
                </a:solidFill>
                <a:latin typeface="Arial"/>
                <a:cs typeface="Arial"/>
              </a:rPr>
              <a:t>…</a:t>
            </a:r>
            <a:r>
              <a:rPr lang="mi-NZ" sz="1800" dirty="0">
                <a:solidFill>
                  <a:srgbClr val="175EAA"/>
                </a:solidFill>
                <a:latin typeface="Arial"/>
                <a:cs typeface="Arial"/>
              </a:rPr>
              <a:t> s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o we know the fish we eat comes from a ‘</a:t>
            </a:r>
            <a:r>
              <a:rPr lang="en-US" sz="1800" i="1" dirty="0">
                <a:solidFill>
                  <a:srgbClr val="175EAA"/>
                </a:solidFill>
                <a:latin typeface="Arial"/>
                <a:cs typeface="Arial"/>
              </a:rPr>
              <a:t>sustainable</a:t>
            </a: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’ fishery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123">
            <a:off x="7562517" y="1816867"/>
            <a:ext cx="1393059" cy="195341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9161" y="-91665"/>
            <a:ext cx="8567639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  <a:p>
            <a:r>
              <a:rPr lang="en-US" sz="2200" dirty="0">
                <a:latin typeface="Arial Narrow"/>
                <a:cs typeface="Arial Narrow"/>
              </a:rPr>
              <a:t>Focusing Question: What is sustainable fishing?</a:t>
            </a:r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4" name="Picture 13" descr="Whit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5" name="Picture 14" descr="Whit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59" y="669206"/>
            <a:ext cx="5132477" cy="4178965"/>
          </a:xfrm>
          <a:prstGeom prst="rect">
            <a:avLst/>
          </a:prstGeom>
        </p:spPr>
      </p:pic>
      <p:pic>
        <p:nvPicPr>
          <p:cNvPr id="6" name="Content Placeholder 5">
            <a:hlinkClick r:id="rId5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2" b="-4648"/>
          <a:stretch/>
        </p:blipFill>
        <p:spPr>
          <a:xfrm>
            <a:off x="5855458" y="1055714"/>
            <a:ext cx="2788065" cy="157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9958" y="1165780"/>
            <a:ext cx="4700863" cy="350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  </a:t>
            </a: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Short award winning film (14.46) called </a:t>
            </a:r>
            <a:r>
              <a:rPr lang="en-US" sz="2000" dirty="0">
                <a:latin typeface="Arial"/>
                <a:cs typeface="Arial"/>
                <a:hlinkClick r:id="rId7"/>
              </a:rPr>
              <a:t>My Dad the Fisherman</a:t>
            </a:r>
            <a:endParaRPr lang="en-US" sz="2000" dirty="0"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endParaRPr lang="en-US" sz="600" dirty="0"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600"/>
              </a:spcBef>
              <a:spcAft>
                <a:spcPts val="300"/>
              </a:spcAft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Complete the quiz on </a:t>
            </a:r>
            <a:r>
              <a:rPr lang="en-US" sz="2000" dirty="0">
                <a:latin typeface="Arial"/>
                <a:cs typeface="Arial"/>
                <a:hlinkClick r:id="rId8"/>
              </a:rPr>
              <a:t>Kahoot</a:t>
            </a:r>
            <a:r>
              <a:rPr lang="en-US" sz="2000" dirty="0">
                <a:latin typeface="Arial"/>
                <a:cs typeface="Arial"/>
              </a:rPr>
              <a:t>!</a:t>
            </a: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/>
                <a:cs typeface="Arial"/>
              </a:rPr>
              <a:t>To learn more about sustainable fishing: Play the </a:t>
            </a:r>
            <a:r>
              <a:rPr lang="en-US" sz="2000" b="1" dirty="0">
                <a:solidFill>
                  <a:srgbClr val="175EAA"/>
                </a:solidFill>
                <a:latin typeface="Arial"/>
                <a:cs typeface="Arial"/>
              </a:rPr>
              <a:t>Go</a:t>
            </a:r>
            <a:r>
              <a:rPr lang="en-US" sz="2000" dirty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175EAA"/>
                </a:solidFill>
                <a:latin typeface="Arial"/>
                <a:cs typeface="Arial"/>
              </a:rPr>
              <a:t>Fish Game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9161" y="-91665"/>
            <a:ext cx="8567639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4" name="Picture 13" descr="White_Seabre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5" name="Picture 14" descr="White_Seabre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8974">
            <a:off x="4351796" y="1485228"/>
            <a:ext cx="1352221" cy="1357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8974">
            <a:off x="4437109" y="2741185"/>
            <a:ext cx="1352221" cy="1357603"/>
          </a:xfrm>
          <a:prstGeom prst="rect">
            <a:avLst/>
          </a:prstGeom>
        </p:spPr>
      </p:pic>
      <p:pic>
        <p:nvPicPr>
          <p:cNvPr id="11" name="Picture 10" descr="Screenshot 2020-04-15 11.55.46.png">
            <a:hlinkClick r:id="rId11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710" y="2803672"/>
            <a:ext cx="2809523" cy="1696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18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043" y="1806935"/>
            <a:ext cx="4892133" cy="302038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5830" y="943864"/>
            <a:ext cx="4672978" cy="36311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7600" dirty="0">
                <a:solidFill>
                  <a:srgbClr val="175EAA"/>
                </a:solidFill>
                <a:latin typeface="Arial"/>
                <a:cs typeface="Arial"/>
              </a:rPr>
              <a:t>Aside from taking too many fish, unsustainable fishing can include: 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latin typeface="Arial"/>
                <a:cs typeface="Arial"/>
              </a:rPr>
              <a:t>Bycatch </a:t>
            </a:r>
            <a:r>
              <a:rPr lang="mr-IN" sz="7600" dirty="0">
                <a:latin typeface="Arial"/>
                <a:cs typeface="Arial"/>
              </a:rPr>
              <a:t>–</a:t>
            </a:r>
            <a:r>
              <a:rPr lang="mi-NZ" sz="7600" dirty="0">
                <a:latin typeface="Arial"/>
                <a:cs typeface="Arial"/>
              </a:rPr>
              <a:t> </a:t>
            </a:r>
            <a:r>
              <a:rPr lang="x-none" sz="7600" dirty="0">
                <a:latin typeface="Arial"/>
                <a:cs typeface="Arial"/>
              </a:rPr>
              <a:t>lots of other sea creatures are caught, not just the target fish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solidFill>
                  <a:srgbClr val="175EAA"/>
                </a:solidFill>
                <a:latin typeface="Arial"/>
                <a:cs typeface="Arial"/>
              </a:rPr>
              <a:t>Shark finning </a:t>
            </a:r>
            <a:r>
              <a:rPr lang="mr-IN" sz="7600" dirty="0">
                <a:solidFill>
                  <a:srgbClr val="175EAA"/>
                </a:solidFill>
                <a:latin typeface="Arial"/>
                <a:cs typeface="Arial"/>
              </a:rPr>
              <a:t>–</a:t>
            </a:r>
            <a:r>
              <a:rPr lang="mi-NZ" sz="7600" dirty="0">
                <a:solidFill>
                  <a:srgbClr val="175EAA"/>
                </a:solidFill>
                <a:latin typeface="Arial"/>
                <a:cs typeface="Arial"/>
              </a:rPr>
              <a:t> </a:t>
            </a:r>
            <a:r>
              <a:rPr lang="en-US" sz="7600" dirty="0">
                <a:solidFill>
                  <a:srgbClr val="175EAA"/>
                </a:solidFill>
                <a:latin typeface="Arial"/>
                <a:cs typeface="Arial"/>
              </a:rPr>
              <a:t>removal of shark fins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latin typeface="Arial"/>
                <a:cs typeface="Arial"/>
              </a:rPr>
              <a:t>Ghost fishing </a:t>
            </a:r>
            <a:r>
              <a:rPr lang="mr-IN" sz="7600" dirty="0">
                <a:latin typeface="Arial"/>
                <a:cs typeface="Arial"/>
              </a:rPr>
              <a:t>–</a:t>
            </a:r>
            <a:r>
              <a:rPr lang="mi-NZ" sz="7600" dirty="0">
                <a:latin typeface="Arial"/>
                <a:cs typeface="Arial"/>
              </a:rPr>
              <a:t> </a:t>
            </a:r>
            <a:r>
              <a:rPr lang="x-none" sz="7600" dirty="0">
                <a:latin typeface="Arial"/>
                <a:cs typeface="Arial"/>
              </a:rPr>
              <a:t>nets thrown away or lost at sea keep entangling and catching creatures</a:t>
            </a:r>
          </a:p>
          <a:p>
            <a:pPr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7600" dirty="0">
                <a:solidFill>
                  <a:srgbClr val="175EAA"/>
                </a:solidFill>
                <a:latin typeface="Arial"/>
                <a:cs typeface="Arial"/>
              </a:rPr>
              <a:t>Seafloor damage - of </a:t>
            </a:r>
            <a:r>
              <a:rPr lang="x-none" sz="7200" dirty="0">
                <a:solidFill>
                  <a:srgbClr val="175EAA"/>
                </a:solidFill>
                <a:latin typeface="Arial"/>
                <a:cs typeface="Arial"/>
              </a:rPr>
              <a:t>special habitats or places on the sea floor</a:t>
            </a:r>
            <a:endParaRPr lang="en-US" sz="7200" dirty="0">
              <a:latin typeface="Arial"/>
              <a:cs typeface="Arial"/>
            </a:endParaRPr>
          </a:p>
        </p:txBody>
      </p:sp>
      <p:pic>
        <p:nvPicPr>
          <p:cNvPr id="7" name="Picture 6" descr="Screenshot 2020-02-26 11.50.2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375">
            <a:off x="6343540" y="822116"/>
            <a:ext cx="2505499" cy="1383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62435" y="2337106"/>
            <a:ext cx="4379629" cy="206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Bycatch &amp; how it can be managed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[1:00]</a:t>
            </a:r>
            <a:endParaRPr lang="x-non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x-none" sz="300" dirty="0">
              <a:solidFill>
                <a:srgbClr val="175EAA"/>
              </a:solidFill>
              <a:latin typeface="Arial"/>
              <a:cs typeface="Arial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x-none" sz="2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algn="ctr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Arial"/>
                <a:cs typeface="Arial"/>
              </a:rPr>
              <a:t>Reinforce learning using </a:t>
            </a: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Unsustainable fishing </a:t>
            </a:r>
            <a:r>
              <a:rPr lang="x-none" dirty="0">
                <a:latin typeface="Arial"/>
                <a:cs typeface="Arial"/>
              </a:rPr>
              <a:t>cards &amp; activities</a:t>
            </a:r>
            <a:endParaRPr lang="en-IN" i="1" dirty="0"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4153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13" name="Picture 12" descr="Whit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4" name="Picture 13" descr="Whit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5" name="Picture 14" descr="Whit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13281" y="1008461"/>
            <a:ext cx="4528281" cy="3459654"/>
          </a:xfrm>
          <a:prstGeom prst="wedgeRoundRectCallout">
            <a:avLst>
              <a:gd name="adj1" fmla="val 65918"/>
              <a:gd name="adj2" fmla="val -3359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600" dirty="0">
                <a:solidFill>
                  <a:srgbClr val="175EAA"/>
                </a:solidFill>
                <a:latin typeface="Arial"/>
                <a:cs typeface="Arial"/>
              </a:rPr>
              <a:t>TAKE ACTION!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What could you do to help with 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Bycatch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Shark conservation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Ghost fishing</a:t>
            </a:r>
          </a:p>
          <a:p>
            <a:pPr marL="457200" indent="-457200" algn="ctr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Seafloor protection</a:t>
            </a:r>
          </a:p>
        </p:txBody>
      </p:sp>
      <p:pic>
        <p:nvPicPr>
          <p:cNvPr id="17" name="Picture 16" descr="Blu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53" flipH="1">
            <a:off x="5341565" y="621470"/>
            <a:ext cx="1512737" cy="12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5387" y="1311190"/>
            <a:ext cx="6520933" cy="366700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200" dirty="0">
                <a:solidFill>
                  <a:srgbClr val="175EAA"/>
                </a:solidFill>
              </a:rPr>
              <a:t>Marine Stewardship Council will only give the blue fish tick to sustainable fisheries that: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Have l</a:t>
            </a:r>
            <a:r>
              <a:rPr lang="x-none" sz="2200" dirty="0"/>
              <a:t>ow </a:t>
            </a:r>
            <a:r>
              <a:rPr lang="x-none" sz="2200" b="1" dirty="0"/>
              <a:t>BYCATCH</a:t>
            </a:r>
            <a:r>
              <a:rPr lang="x-none" sz="2200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2200" dirty="0">
                <a:solidFill>
                  <a:srgbClr val="175EAA"/>
                </a:solidFill>
              </a:rPr>
              <a:t>Do not undertake </a:t>
            </a:r>
            <a:r>
              <a:rPr lang="x-none" sz="2200" b="1" dirty="0">
                <a:solidFill>
                  <a:srgbClr val="175EAA"/>
                </a:solidFill>
              </a:rPr>
              <a:t>SHARK FINNING</a:t>
            </a:r>
            <a:endParaRPr lang="en-US" sz="2200" b="1" dirty="0">
              <a:solidFill>
                <a:srgbClr val="175EAA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2200" dirty="0"/>
              <a:t>Avoid </a:t>
            </a:r>
            <a:r>
              <a:rPr lang="x-none" sz="2200" b="1" dirty="0"/>
              <a:t>GHOST FISHING </a:t>
            </a:r>
            <a:r>
              <a:rPr lang="x-none" sz="2200" dirty="0"/>
              <a:t>and are finding new ways to help fisheries avoid losing gear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x-none" sz="2200" dirty="0">
                <a:solidFill>
                  <a:srgbClr val="175EAA"/>
                </a:solidFill>
              </a:rPr>
              <a:t>Do not badly </a:t>
            </a:r>
            <a:r>
              <a:rPr lang="x-none" sz="2200" b="1" dirty="0">
                <a:solidFill>
                  <a:srgbClr val="175EAA"/>
                </a:solidFill>
              </a:rPr>
              <a:t>DAMAGE HABITATS </a:t>
            </a:r>
            <a:r>
              <a:rPr lang="x-none" sz="2200" dirty="0">
                <a:solidFill>
                  <a:srgbClr val="175EAA"/>
                </a:solidFill>
              </a:rPr>
              <a:t>and the sea floor</a:t>
            </a:r>
            <a:endParaRPr lang="en-US" sz="2200" dirty="0">
              <a:solidFill>
                <a:srgbClr val="175EAA"/>
              </a:solidFill>
            </a:endParaRPr>
          </a:p>
        </p:txBody>
      </p:sp>
      <p:pic>
        <p:nvPicPr>
          <p:cNvPr id="2" name="Picture 1" descr="Salmon on ice with MSC ecolabel sign _ Wild Alaska Salmon Fishery Visit, Bristol Bay-lp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12" y="1660719"/>
            <a:ext cx="1946318" cy="292020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65129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8" name="Picture 7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9" name="Picture 8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13" name="Picture 12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pic>
        <p:nvPicPr>
          <p:cNvPr id="16" name="Picture 15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1814" flipH="1">
            <a:off x="7190371" y="599246"/>
            <a:ext cx="1651628" cy="1293744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19404" y="1027895"/>
            <a:ext cx="6666916" cy="3402692"/>
          </a:xfrm>
          <a:prstGeom prst="wedgeRoundRectCallout">
            <a:avLst>
              <a:gd name="adj1" fmla="val 55238"/>
              <a:gd name="adj2" fmla="val -367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600" dirty="0">
                <a:solidFill>
                  <a:srgbClr val="175EAA"/>
                </a:solidFill>
                <a:latin typeface="Arial"/>
                <a:cs typeface="Arial"/>
              </a:rPr>
              <a:t>TAKE ACTION!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Check out our</a:t>
            </a:r>
            <a:r>
              <a:rPr lang="en-US" sz="2000" b="1" dirty="0">
                <a:solidFill>
                  <a:srgbClr val="175EAA"/>
                </a:solidFill>
                <a:latin typeface="Arial"/>
                <a:cs typeface="Arial"/>
              </a:rPr>
              <a:t> Taking Action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topic to see how to take action on these issues! </a:t>
            </a:r>
            <a:r>
              <a:rPr lang="mr-IN" sz="2000" dirty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In the meantime </a:t>
            </a:r>
            <a:r>
              <a:rPr lang="mr-IN" sz="2000" dirty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r>
              <a:rPr lang="en-AU" sz="2000" dirty="0">
                <a:solidFill>
                  <a:srgbClr val="000000"/>
                </a:solidFill>
                <a:latin typeface="Arial"/>
                <a:cs typeface="Arial"/>
              </a:rPr>
              <a:t> one easy action to buy fish products displaying the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Marine Stewardship Council Blue Fish Tick label!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5294">
            <a:off x="5425389" y="2944904"/>
            <a:ext cx="1088293" cy="14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212" y="807959"/>
            <a:ext cx="5980984" cy="381556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2693" y="1071802"/>
            <a:ext cx="5304129" cy="4071698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62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   </a:t>
            </a:r>
            <a:endParaRPr lang="en-AU" sz="6200" b="1" dirty="0">
              <a:solidFill>
                <a:srgbClr val="00B194"/>
              </a:solidFill>
              <a:latin typeface="Arial Narrow"/>
              <a:cs typeface="Arial Narrow"/>
            </a:endParaRPr>
          </a:p>
          <a:p>
            <a:pPr marL="184150" indent="-18415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500" dirty="0">
                <a:latin typeface="Arial"/>
                <a:cs typeface="Arial"/>
              </a:rPr>
              <a:t>Over hundreds of years Māori developed </a:t>
            </a:r>
            <a:r>
              <a:rPr lang="en-US" sz="5500" dirty="0">
                <a:solidFill>
                  <a:srgbClr val="000000"/>
                </a:solidFill>
                <a:latin typeface="Arial"/>
                <a:cs typeface="Arial"/>
              </a:rPr>
              <a:t>Tikanga </a:t>
            </a:r>
            <a:r>
              <a:rPr lang="en-US" sz="5500" dirty="0">
                <a:latin typeface="Arial"/>
                <a:cs typeface="Arial"/>
              </a:rPr>
              <a:t>[ways of doing things] to help look after the sea and avoid overfishing </a:t>
            </a:r>
          </a:p>
          <a:p>
            <a:pPr marL="184150" indent="-18415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5500" dirty="0">
                <a:latin typeface="Arial"/>
                <a:cs typeface="Arial"/>
              </a:rPr>
              <a:t>In Aotearoa New Zealand commercial fisheries are managed under a system called the Quota Management System (QMS) </a:t>
            </a:r>
          </a:p>
          <a:p>
            <a:pPr marL="184150" indent="-18415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sz="5500" dirty="0">
                <a:latin typeface="Arial"/>
                <a:cs typeface="Arial"/>
              </a:rPr>
              <a:t>In </a:t>
            </a:r>
            <a:r>
              <a:rPr lang="x-none" sz="5500" b="1" dirty="0">
                <a:solidFill>
                  <a:srgbClr val="175EAA"/>
                </a:solidFill>
                <a:latin typeface="Arial"/>
                <a:cs typeface="Arial"/>
              </a:rPr>
              <a:t>Topic 5</a:t>
            </a:r>
            <a:r>
              <a:rPr lang="x-none" sz="5500" dirty="0">
                <a:latin typeface="Arial"/>
                <a:cs typeface="Arial"/>
              </a:rPr>
              <a:t> we look at the QMS and our approach to sustainable fisheries in Aoteaora New Zealand</a:t>
            </a:r>
            <a:endParaRPr lang="en-NZ" sz="5500" b="1" i="1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4153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pic>
        <p:nvPicPr>
          <p:cNvPr id="16" name="Picture 15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5" y="-111099"/>
            <a:ext cx="1075919" cy="773176"/>
          </a:xfrm>
          <a:prstGeom prst="rect">
            <a:avLst/>
          </a:prstGeom>
        </p:spPr>
      </p:pic>
      <p:pic>
        <p:nvPicPr>
          <p:cNvPr id="18" name="Picture 17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8" y="170688"/>
            <a:ext cx="1075919" cy="773176"/>
          </a:xfrm>
          <a:prstGeom prst="rect">
            <a:avLst/>
          </a:prstGeom>
        </p:spPr>
      </p:pic>
      <p:pic>
        <p:nvPicPr>
          <p:cNvPr id="20" name="Picture 19" descr="White_Seabre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57" y="170688"/>
            <a:ext cx="1075919" cy="7731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71913" y="1142129"/>
            <a:ext cx="3605241" cy="323139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6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79388" indent="-112713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sz="5500" dirty="0">
                <a:latin typeface="Arial"/>
                <a:cs typeface="Arial"/>
              </a:rPr>
              <a:t>How do </a:t>
            </a:r>
            <a:r>
              <a:rPr lang="x-none" sz="5500" b="1" dirty="0">
                <a:latin typeface="Arial"/>
                <a:cs typeface="Arial"/>
              </a:rPr>
              <a:t>you</a:t>
            </a:r>
            <a:r>
              <a:rPr lang="x-none" sz="5500" dirty="0">
                <a:latin typeface="Arial"/>
                <a:cs typeface="Arial"/>
              </a:rPr>
              <a:t> look after the sea and creatures that live there?</a:t>
            </a:r>
          </a:p>
          <a:p>
            <a:pPr marL="179388" indent="-112713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sz="5500">
                <a:latin typeface="Arial"/>
                <a:cs typeface="Arial"/>
              </a:rPr>
              <a:t>What ‘tikanga’ do you know that helps look after fisheries?</a:t>
            </a:r>
          </a:p>
          <a:p>
            <a:pPr marL="179388" indent="-112713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sz="5500">
                <a:latin typeface="Arial"/>
                <a:cs typeface="Arial"/>
              </a:rPr>
              <a:t>What do you already know about how we prevent overfishing here in Aotearoa?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5538759" y="1071801"/>
            <a:ext cx="3503305" cy="3005125"/>
          </a:xfrm>
          <a:prstGeom prst="wedgeRectCallout">
            <a:avLst>
              <a:gd name="adj1" fmla="val 4052"/>
              <a:gd name="adj2" fmla="val 6318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0121">
            <a:off x="5972540" y="3896046"/>
            <a:ext cx="1451272" cy="10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695" y="926618"/>
            <a:ext cx="8378643" cy="948149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rgbClr val="175EAA"/>
                </a:solidFill>
                <a:latin typeface="Arial"/>
                <a:cs typeface="Arial"/>
              </a:rPr>
              <a:t>To receive the Marine Stewardship Council blue fish tick label, fisheries must be: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49" b="-800"/>
          <a:stretch/>
        </p:blipFill>
        <p:spPr>
          <a:xfrm>
            <a:off x="2350571" y="1324881"/>
            <a:ext cx="4884118" cy="246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183" y="-57426"/>
            <a:ext cx="8992353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132692" y="1318918"/>
            <a:ext cx="2217878" cy="2453424"/>
          </a:xfrm>
          <a:prstGeom prst="wedgeRectCallout">
            <a:avLst>
              <a:gd name="adj1" fmla="val 61786"/>
              <a:gd name="adj2" fmla="val 4083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1. Sustainable fish stocks </a:t>
            </a: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-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Fishing must be at a level that it can carry on indefinitely and the fish population will stay healthy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798699" y="3934667"/>
            <a:ext cx="6435990" cy="696112"/>
          </a:xfrm>
          <a:prstGeom prst="wedgeRectCallout">
            <a:avLst>
              <a:gd name="adj1" fmla="val 20645"/>
              <a:gd name="adj2" fmla="val -897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2. </a:t>
            </a:r>
            <a:r>
              <a:rPr lang="en-US" b="1" dirty="0" err="1">
                <a:solidFill>
                  <a:srgbClr val="175EAA"/>
                </a:solidFill>
                <a:latin typeface="Arial Narrow"/>
                <a:cs typeface="Arial Narrow"/>
              </a:rPr>
              <a:t>Minimising</a:t>
            </a: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 environmental impact </a:t>
            </a:r>
            <a:r>
              <a:rPr lang="mr-IN" dirty="0">
                <a:solidFill>
                  <a:srgbClr val="175EAA"/>
                </a:solidFill>
                <a:latin typeface="Arial Narrow"/>
                <a:cs typeface="Arial Narrow"/>
              </a:rPr>
              <a:t>–</a:t>
            </a: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Fishing must be done carefully so that other species and habitats are looked after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234689" y="1324882"/>
            <a:ext cx="1833487" cy="2912784"/>
          </a:xfrm>
          <a:prstGeom prst="wedgeRectCallout">
            <a:avLst>
              <a:gd name="adj1" fmla="val -64055"/>
              <a:gd name="adj2" fmla="val 1965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8415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175EAA"/>
                </a:solidFill>
                <a:latin typeface="Arial Narrow"/>
                <a:cs typeface="Arial Narrow"/>
              </a:rPr>
              <a:t>3. Effective fisheries management </a:t>
            </a: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-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The fishery must be well managed and able to adapt to changing environmental conditions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277" y="4199760"/>
            <a:ext cx="1357829" cy="675919"/>
          </a:xfrm>
          <a:prstGeom prst="rect">
            <a:avLst/>
          </a:prstGeom>
        </p:spPr>
      </p:pic>
      <p:pic>
        <p:nvPicPr>
          <p:cNvPr id="4" name="Picture 3" descr="White_C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9524" y="-226512"/>
            <a:ext cx="1008652" cy="906348"/>
          </a:xfrm>
          <a:prstGeom prst="rect">
            <a:avLst/>
          </a:prstGeom>
        </p:spPr>
      </p:pic>
      <p:pic>
        <p:nvPicPr>
          <p:cNvPr id="14" name="Picture 13" descr="White_C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16250" y="136352"/>
            <a:ext cx="1008652" cy="9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61778"/>
            <a:ext cx="4429701" cy="40044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49" b="-800"/>
          <a:stretch/>
        </p:blipFill>
        <p:spPr>
          <a:xfrm>
            <a:off x="4455863" y="2267642"/>
            <a:ext cx="4503490" cy="206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1647" y="1256271"/>
            <a:ext cx="4061113" cy="407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 "/>
                <a:cs typeface="Arial "/>
              </a:rPr>
              <a:t>What do you think the MSC would consider under each principle?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US" sz="500" dirty="0">
              <a:latin typeface="Arial "/>
              <a:cs typeface="Arial 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 "/>
                <a:cs typeface="Arial "/>
              </a:rPr>
              <a:t>Discuss your ideas in pairs. Be prepared to share answers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 "/>
                <a:cs typeface="Arial "/>
              </a:rPr>
              <a:t>Check your answers against </a:t>
            </a:r>
            <a:r>
              <a:rPr lang="en-US" sz="1800" dirty="0">
                <a:solidFill>
                  <a:srgbClr val="175EAA"/>
                </a:solidFill>
                <a:latin typeface="Arial "/>
                <a:cs typeface="Arial "/>
              </a:rPr>
              <a:t>A guide to the MSC Fisheries Standard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1648" y="-57426"/>
            <a:ext cx="8992352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SUSTAINABLE FISHING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600009" y="847599"/>
            <a:ext cx="4359344" cy="1476571"/>
          </a:xfrm>
          <a:prstGeom prst="wedgeRectCallout">
            <a:avLst>
              <a:gd name="adj1" fmla="val -61370"/>
              <a:gd name="adj2" fmla="val 2594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175EAA"/>
                </a:solidFill>
                <a:latin typeface="Arial Narrow"/>
                <a:cs typeface="Arial Narrow"/>
              </a:rPr>
              <a:t>Consider under which principle the following would be assessed: bycatch, effect on seafloor, overfished fisheries; inability of a fish population to replenish, poor fisheries management</a:t>
            </a:r>
          </a:p>
        </p:txBody>
      </p:sp>
      <p:pic>
        <p:nvPicPr>
          <p:cNvPr id="9" name="Picture 8" descr="White_Co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9524" y="-226512"/>
            <a:ext cx="1008652" cy="906348"/>
          </a:xfrm>
          <a:prstGeom prst="rect">
            <a:avLst/>
          </a:prstGeom>
        </p:spPr>
      </p:pic>
      <p:pic>
        <p:nvPicPr>
          <p:cNvPr id="10" name="Picture 9" descr="White_Co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16250" y="136352"/>
            <a:ext cx="1008652" cy="906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355423">
            <a:off x="6601568" y="11370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</p:spTree>
    <p:extLst>
      <p:ext uri="{BB962C8B-B14F-4D97-AF65-F5344CB8AC3E}">
        <p14:creationId xmlns:p14="http://schemas.microsoft.com/office/powerpoint/2010/main" val="29870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495" y="1005841"/>
            <a:ext cx="7739473" cy="3528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moana, he tai ika, 	</a:t>
            </a:r>
            <a:endParaRPr lang="en-IN" sz="4900" dirty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timu</a:t>
            </a:r>
            <a:r>
              <a:rPr lang="mi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, he ika nunumi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300" dirty="0"/>
          </a:p>
          <a:p>
            <a:pPr marL="0" indent="0" algn="ctr">
              <a:buNone/>
            </a:pPr>
            <a:r>
              <a:rPr lang="en-NZ" sz="1700" i="1" dirty="0"/>
              <a:t>A sea that is healthy, is a sea that flourishes with life	</a:t>
            </a:r>
            <a:endParaRPr lang="en-IN" sz="1700" dirty="0"/>
          </a:p>
          <a:p>
            <a:pPr marL="0" indent="0" algn="ctr">
              <a:buNone/>
            </a:pPr>
            <a:r>
              <a:rPr lang="en-NZ" sz="1700" i="1" dirty="0"/>
              <a:t>A sea in decline, becomes void of sea life</a:t>
            </a:r>
            <a:r>
              <a:rPr lang="en-IN" sz="1700" dirty="0"/>
              <a:t> </a:t>
            </a:r>
            <a:endParaRPr lang="mi-NZ" sz="17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1700" dirty="0"/>
              <a:t>Whaktauki or proverb – it outlines a two way context;  the need for caring for the ocean or the repercussions of mismanagement of resources</a:t>
            </a:r>
            <a:endParaRPr lang="en-IN" sz="1700" dirty="0"/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894" y="-144657"/>
            <a:ext cx="1981787" cy="1424150"/>
          </a:xfrm>
          <a:prstGeom prst="rect">
            <a:avLst/>
          </a:prstGeom>
        </p:spPr>
      </p:pic>
      <p:pic>
        <p:nvPicPr>
          <p:cNvPr id="3" name="Picture 2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14" y="-555690"/>
            <a:ext cx="2090018" cy="150192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13" y="-363960"/>
            <a:ext cx="1957419" cy="1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3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111250</TotalTime>
  <Words>1480</Words>
  <Application>Microsoft Macintosh PowerPoint</Application>
  <PresentationFormat>On-screen Show (16:9)</PresentationFormat>
  <Paragraphs>156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</vt:lpstr>
      <vt:lpstr>Arial Narrow</vt:lpstr>
      <vt:lpstr>Calibri</vt:lpstr>
      <vt:lpstr>Local Brewery Five</vt:lpstr>
      <vt:lpstr>MetaPro-Normal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605</cp:revision>
  <dcterms:created xsi:type="dcterms:W3CDTF">2020-01-12T01:38:21Z</dcterms:created>
  <dcterms:modified xsi:type="dcterms:W3CDTF">2022-07-16T06:10:40Z</dcterms:modified>
</cp:coreProperties>
</file>