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5"/>
    <p:restoredTop sz="94694"/>
  </p:normalViewPr>
  <p:slideViewPr>
    <p:cSldViewPr snapToGrid="0" snapToObjects="1">
      <p:cViewPr varScale="1">
        <p:scale>
          <a:sx n="130" d="100"/>
          <a:sy n="130" d="100"/>
        </p:scale>
        <p:origin x="1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B74E-AA0B-C94A-916E-11CB10D2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F898-C4DD-1A4F-BF22-457A4B7AA17F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B709C-5611-824B-90AD-4DAC0ACB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672FD-DB63-3242-89CB-173D88AE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DE2D-B0B6-194B-A620-E443CC66C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67F55-131D-9E48-A9FC-34C7328A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9F82-9F55-5E45-B742-AD14FD0B36A0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987E-3626-7943-AF18-30FB0686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3F11-3EE0-E34D-913F-718880E4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FA49-11A5-4D4C-B933-4118AC65F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0D09-337B-F44A-B3AD-E0E33BCD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C4CA-3B23-0D44-B9D9-14711DD99C1F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7546D-90C3-D746-A97B-CA17ECEB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B093-08AE-C347-AA62-FA4B759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4204-E3D9-EC44-A5D3-D7A5644CC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AF3EB-54AD-4548-91AC-A413EAD3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E631-F966-D042-9D0E-951649B64BD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69E4-AB4C-F348-8424-D9EBFD59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2D6C-96DB-9648-8E4A-A8CF80B2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4837-ECB8-2342-B343-44DDAE663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16959-8AF3-7B49-9C3D-C1B1B570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D918-034E-4E47-854F-A5BBEF2B6149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0A5A4-5DA3-0240-A3DE-135EB6E2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94254-57DE-884D-BF35-528E5B9A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F465-320E-FF4D-B256-36E5993D5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3B827A-AADF-2F43-B4D0-7213E8D1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4C75-E782-E04D-B005-C9DF9EBB2C90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6B6C72-F457-CD49-91AE-0E909F51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087C77-342E-E74D-A80C-1C16CE47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EED8-EF64-D049-AF6A-70A0A4A8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D93FD1-B8F3-E940-AEF4-657E763A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2D5B-F2A2-D241-A819-F4BAD2E57D0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F5761-6749-0141-8B53-B1FB3976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B5CA22-A4B6-434B-80FE-A077F980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9CB5-EBE6-1044-9D01-D04E04F6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515D89-F670-9246-9C66-C15597C5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9DB1-5CF7-004E-B162-D71966CFC69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234A25-9B95-CD41-BA2D-9F82CA9C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71B4B4-3AAB-7C4A-AF79-743F7536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7AEF-E08C-2D4B-B90B-435EC65DA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66FEC3-B151-8744-ACB2-C6DE4569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628F-081E-7640-BE92-BE17337CD64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04EBC4-FC51-A445-BBD1-5EEF73AA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978367-2274-2E48-93AE-C81405C9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523B-38B8-D343-9BEE-AB3F4CB18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529207-3539-8F4F-8E0E-C0C8136F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6269-4281-194B-BB81-92E53A3A29CB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2F578B-F11C-9447-B564-EB2102CE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7D6370-032A-E943-8F44-8431CD08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03D1-2C68-A34D-B167-F5DDDBD1B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0D7826-9A2D-A749-8650-2396971D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1884-F933-AA4D-BA48-C8021EF1E94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3222F-F313-C24E-A1BA-64FCC4D4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69EA3A-98DA-3141-A9F0-D07B62F3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798A-0B47-F641-B0A1-AE7A1C7E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32FE15-3D52-D748-85F0-B7BCBC551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467B5D-24AE-D640-A13B-B25A52D34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CC20C-4F78-B446-94ED-6D5616F6C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A5E19A-74F8-5B4C-9923-7000E17EE36F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18B4C-331E-A54B-8630-A9AB5C57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15511-05EC-2D47-8E4E-A1238137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AE7D10-95E2-9A4F-973A-4AE0835D9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51D06A69-D793-E44A-BC2D-22AAE12713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z</a:t>
            </a:r>
          </a:p>
        </p:txBody>
      </p:sp>
      <p:sp>
        <p:nvSpPr>
          <p:cNvPr id="2050" name="Subtitle 2">
            <a:extLst>
              <a:ext uri="{FF2B5EF4-FFF2-40B4-BE49-F238E27FC236}">
                <a16:creationId xmlns:a16="http://schemas.microsoft.com/office/drawing/2014/main" id="{52959504-E859-4F40-B79D-85CA98CDDC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1" name="Picture 4" descr="A view of the ocean&#10;&#10;Description automatically generated">
            <a:extLst>
              <a:ext uri="{FF2B5EF4-FFF2-40B4-BE49-F238E27FC236}">
                <a16:creationId xmlns:a16="http://schemas.microsoft.com/office/drawing/2014/main" id="{2F050F92-9C5C-004C-A679-C1A2B3DF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755CA23E-A0DE-984B-B81B-DEC87A9E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287338"/>
            <a:ext cx="1371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8A15F5-B7F9-224D-AA5C-B8AE9066DF19}"/>
              </a:ext>
            </a:extLst>
          </p:cNvPr>
          <p:cNvSpPr/>
          <p:nvPr/>
        </p:nvSpPr>
        <p:spPr>
          <a:xfrm>
            <a:off x="0" y="4344988"/>
            <a:ext cx="12207875" cy="2513012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4E7D7FF7-A605-844B-8A57-4D51776C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4811713"/>
            <a:ext cx="11188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sz="5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Hållbarhet</a:t>
            </a:r>
            <a:r>
              <a:rPr lang="en-GB" sz="5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i</a:t>
            </a:r>
            <a:r>
              <a:rPr lang="en-GB" sz="5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havet</a:t>
            </a:r>
            <a:endParaRPr lang="en-US" altLang="en-US" sz="72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2055" name="Picture 8">
            <a:extLst>
              <a:ext uri="{FF2B5EF4-FFF2-40B4-BE49-F238E27FC236}">
                <a16:creationId xmlns:a16="http://schemas.microsoft.com/office/drawing/2014/main" id="{D137BA2A-BDBC-9C4D-997F-A1A3CC8F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325" y="5724525"/>
            <a:ext cx="582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>
            <a:extLst>
              <a:ext uri="{FF2B5EF4-FFF2-40B4-BE49-F238E27FC236}">
                <a16:creationId xmlns:a16="http://schemas.microsoft.com/office/drawing/2014/main" id="{C7BBBE91-39BB-2748-A0BC-92E64A0D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5600" y="4794250"/>
            <a:ext cx="5445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4555FBD7-5F7A-F942-83D2-83DE14F73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4100" y="5399088"/>
            <a:ext cx="5445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4BF3577-471E-C048-B090-7FA084D3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76825"/>
            <a:ext cx="5461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1DB3B8E4-FC6E-0249-A81F-FA46AB21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829300"/>
            <a:ext cx="5445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36305C7-DD0D-47F8-A8BA-636C23B56847}"/>
              </a:ext>
            </a:extLst>
          </p:cNvPr>
          <p:cNvSpPr txBox="1">
            <a:spLocks/>
          </p:cNvSpPr>
          <p:nvPr/>
        </p:nvSpPr>
        <p:spPr>
          <a:xfrm>
            <a:off x="4080574" y="5959296"/>
            <a:ext cx="6435026" cy="1298646"/>
          </a:xfrm>
          <a:prstGeom prst="rect">
            <a:avLst/>
          </a:prstGeom>
        </p:spPr>
        <p:txBody>
          <a:bodyPr wrap="square" lIns="0" tIns="0" rIns="0" bIns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496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err="1">
                <a:latin typeface="Meta Offc Pro" panose="020B0504030101020102" pitchFamily="34" charset="0"/>
              </a:rPr>
              <a:t>En</a:t>
            </a:r>
            <a:r>
              <a:rPr lang="en-GB" sz="1800" dirty="0">
                <a:latin typeface="Meta Offc Pro" panose="020B0504030101020102" pitchFamily="34" charset="0"/>
              </a:rPr>
              <a:t> presentation </a:t>
            </a:r>
            <a:r>
              <a:rPr lang="en-GB" sz="1800" dirty="0" err="1">
                <a:latin typeface="Meta Offc Pro" panose="020B0504030101020102" pitchFamily="34" charset="0"/>
              </a:rPr>
              <a:t>av</a:t>
            </a:r>
            <a:r>
              <a:rPr lang="en-GB" sz="1800" dirty="0">
                <a:latin typeface="Meta Offc Pro" panose="020B0504030101020102" pitchFamily="34" charset="0"/>
              </a:rPr>
              <a:t> Marine Stewardship Council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pe&#10;&#10;Description automatically generated">
            <a:extLst>
              <a:ext uri="{FF2B5EF4-FFF2-40B4-BE49-F238E27FC236}">
                <a16:creationId xmlns:a16="http://schemas.microsoft.com/office/drawing/2014/main" id="{DB5D3CFB-A801-014C-8113-06C3B03C52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40000" cy="684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A9FCA9-60AA-C249-9400-B7417CEB08FB}"/>
              </a:ext>
            </a:extLst>
          </p:cNvPr>
          <p:cNvSpPr/>
          <p:nvPr/>
        </p:nvSpPr>
        <p:spPr>
          <a:xfrm>
            <a:off x="0" y="0"/>
            <a:ext cx="4752975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12291" name="TextBox 6">
            <a:extLst>
              <a:ext uri="{FF2B5EF4-FFF2-40B4-BE49-F238E27FC236}">
                <a16:creationId xmlns:a16="http://schemas.microsoft.com/office/drawing/2014/main" id="{C12684AC-981D-3941-9CE1-DC8090CF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33" y="155393"/>
            <a:ext cx="410368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Fiskare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gör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även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andra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saker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för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minska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sin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påverkan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på det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ekosystemen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I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havet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. De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kan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:</a:t>
            </a:r>
          </a:p>
          <a:p>
            <a:pPr marL="0" indent="0" algn="ctr">
              <a:buNone/>
            </a:pPr>
            <a:endParaRPr lang="en-GB" sz="2400" dirty="0">
              <a:solidFill>
                <a:schemeClr val="bg1"/>
              </a:solidFill>
              <a:latin typeface="Local Brewery Five" panose="02000506000000020004" pitchFamily="50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använda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nät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med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stora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maskor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så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mindre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fiskarna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kan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simma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ut.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Local Brewery Five" panose="02000506000000020004" pitchFamily="50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Sätta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upp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färgglada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flaggor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på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sina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fiskelinor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för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havsfåglar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inte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ska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flyga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in I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dem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och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fastna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Local Brewery Five" panose="02000506000000020004" pitchFamily="50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Utnyttja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teknologi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som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hjälper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dem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bara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fånga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den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fiskart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vill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ha, och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inte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andra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djur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. </a:t>
            </a:r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4B2DD90A-4B38-9B41-9A9D-304BB2C8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675" y="6089025"/>
            <a:ext cx="7889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A picture containing fish, outdoor&#10;&#10;Description automatically generated">
            <a:extLst>
              <a:ext uri="{FF2B5EF4-FFF2-40B4-BE49-F238E27FC236}">
                <a16:creationId xmlns:a16="http://schemas.microsoft.com/office/drawing/2014/main" id="{25CF4346-88A4-FC43-B61D-76177EA3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1E9B12-9CF6-7E4D-ADBD-173C207C54DF}"/>
              </a:ext>
            </a:extLst>
          </p:cNvPr>
          <p:cNvSpPr/>
          <p:nvPr/>
        </p:nvSpPr>
        <p:spPr>
          <a:xfrm>
            <a:off x="4589755" y="0"/>
            <a:ext cx="7602246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A2FD3FEF-71ED-0348-87C2-CFF988BD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0639" y="5114738"/>
            <a:ext cx="1869157" cy="133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9">
            <a:extLst>
              <a:ext uri="{FF2B5EF4-FFF2-40B4-BE49-F238E27FC236}">
                <a16:creationId xmlns:a16="http://schemas.microsoft.com/office/drawing/2014/main" id="{2A807D63-0198-E74D-9E97-A423D92A3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269" y="238088"/>
            <a:ext cx="629731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Vid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hållbart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fiske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kan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vi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säkerställa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så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det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finns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haven,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för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all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framtid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!</a:t>
            </a:r>
          </a:p>
          <a:p>
            <a:endParaRPr lang="en-GB" sz="2800" dirty="0">
              <a:solidFill>
                <a:schemeClr val="bg1"/>
              </a:solidFill>
              <a:latin typeface="Local Brewery Five" panose="02000506000000020004" pitchFamily="50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Vi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kan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välja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äta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hållbart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fångad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fisk, och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känna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oss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trygga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med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havets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ekosystem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skyddas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från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ett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av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dess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största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hot.</a:t>
            </a:r>
          </a:p>
          <a:p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</a:p>
          <a:p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Det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är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därför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MSC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finns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! MSC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arbetar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för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fisken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ska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vara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hållbara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.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När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du ser den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lilla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blå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loggan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på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fisken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du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äter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, vet du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den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kommer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från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ett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hållbart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fiske</a:t>
            </a:r>
            <a:r>
              <a:rPr lang="en-GB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. </a:t>
            </a:r>
          </a:p>
          <a:p>
            <a:pPr eaLnBrk="1" hangingPunct="1"/>
            <a:endParaRPr lang="en-GB" altLang="en-US" sz="28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3" name="Picture 2" descr="A picture containing person, indoor, food, holding&#10;&#10;Description automatically generated">
            <a:extLst>
              <a:ext uri="{FF2B5EF4-FFF2-40B4-BE49-F238E27FC236}">
                <a16:creationId xmlns:a16="http://schemas.microsoft.com/office/drawing/2014/main" id="{88AB49C4-6620-BF4F-A6C1-8318B3B77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4589755" cy="688463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8C790E4-99A6-7E41-B2AA-A99AE47B2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7885">
            <a:off x="7822730" y="5252699"/>
            <a:ext cx="1695401" cy="828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A picture containing wave, water, surfing, outdoor&#10;&#10;Description automatically generated">
            <a:extLst>
              <a:ext uri="{FF2B5EF4-FFF2-40B4-BE49-F238E27FC236}">
                <a16:creationId xmlns:a16="http://schemas.microsoft.com/office/drawing/2014/main" id="{0969A361-D320-4149-907F-583E2659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7758D4-1681-E141-99F6-B93B68353BCB}"/>
              </a:ext>
            </a:extLst>
          </p:cNvPr>
          <p:cNvSpPr/>
          <p:nvPr/>
        </p:nvSpPr>
        <p:spPr>
          <a:xfrm>
            <a:off x="649288" y="2606675"/>
            <a:ext cx="4795837" cy="327025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3075" name="TextBox 5">
            <a:extLst>
              <a:ext uri="{FF2B5EF4-FFF2-40B4-BE49-F238E27FC236}">
                <a16:creationId xmlns:a16="http://schemas.microsoft.com/office/drawing/2014/main" id="{FFFD9F33-13D8-B241-8EE4-6FCAB223D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2718306"/>
            <a:ext cx="47128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Allt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liv på Jorden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är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beroende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av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havet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Havet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täcker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mer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än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70% av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jordens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yta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reglerar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vårt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klimat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och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producerar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en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stor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del av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syret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vi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behöver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för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överleva</a:t>
            </a:r>
            <a:r>
              <a:rPr lang="en-US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.</a:t>
            </a:r>
          </a:p>
        </p:txBody>
      </p:sp>
      <p:pic>
        <p:nvPicPr>
          <p:cNvPr id="3076" name="Picture 1">
            <a:extLst>
              <a:ext uri="{FF2B5EF4-FFF2-40B4-BE49-F238E27FC236}">
                <a16:creationId xmlns:a16="http://schemas.microsoft.com/office/drawing/2014/main" id="{9D0846BA-7629-5D4D-89FA-40BADE29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2338" y="556260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1CD95F7-14D6-9242-8AA3-E20A4679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1F87B1-AC03-BF41-BB51-E189CFCE810D}"/>
              </a:ext>
            </a:extLst>
          </p:cNvPr>
          <p:cNvSpPr/>
          <p:nvPr/>
        </p:nvSpPr>
        <p:spPr>
          <a:xfrm>
            <a:off x="0" y="0"/>
            <a:ext cx="5018088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4099" name="TextBox 6">
            <a:extLst>
              <a:ext uri="{FF2B5EF4-FFF2-40B4-BE49-F238E27FC236}">
                <a16:creationId xmlns:a16="http://schemas.microsoft.com/office/drawing/2014/main" id="{89AC2BEF-B4AC-B849-ACFA-F79374A78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96" y="879936"/>
            <a:ext cx="42037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Havet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är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också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hem till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en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stor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variation av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växter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och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djur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I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ett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komplext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ekosystem</a:t>
            </a:r>
            <a:r>
              <a:rPr lang="en-US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. </a:t>
            </a:r>
          </a:p>
          <a:p>
            <a:pPr eaLnBrk="1" hangingPunct="1"/>
            <a:endParaRPr lang="en-GB" altLang="en-US" sz="3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En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miljard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människor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I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världen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är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beroende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av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fisk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som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mat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för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att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överleva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.</a:t>
            </a: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CFD90E3E-D63F-0944-94A8-39A42690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0225" y="5883275"/>
            <a:ext cx="1216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A person riding on the back of a boat&#10;&#10;Description automatically generated">
            <a:extLst>
              <a:ext uri="{FF2B5EF4-FFF2-40B4-BE49-F238E27FC236}">
                <a16:creationId xmlns:a16="http://schemas.microsoft.com/office/drawing/2014/main" id="{B7053DB7-2020-7445-8A77-F5ED8149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98817E-51EC-DD4A-88B5-2C9486D4E7D1}"/>
              </a:ext>
            </a:extLst>
          </p:cNvPr>
          <p:cNvSpPr/>
          <p:nvPr/>
        </p:nvSpPr>
        <p:spPr>
          <a:xfrm>
            <a:off x="7173913" y="0"/>
            <a:ext cx="5018087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5D1A6190-412E-4F40-8EB6-9A87AB5DA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2" y="935038"/>
            <a:ext cx="50180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Fisk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är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den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matvara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det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handlas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mest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med I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hela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världen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. 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Fiske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är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en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enorm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industry, och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över</a:t>
            </a:r>
            <a:endParaRPr lang="en-GB" altLang="en-US" sz="2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r>
              <a:rPr lang="en-GB" altLang="en-US" sz="4400" dirty="0">
                <a:solidFill>
                  <a:schemeClr val="bg1"/>
                </a:solidFill>
                <a:latin typeface="Local Brewery Four" panose="02000506000000020004" pitchFamily="2" charset="77"/>
              </a:rPr>
              <a:t>200 </a:t>
            </a:r>
            <a:r>
              <a:rPr lang="en-GB" altLang="en-US" sz="44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miljoner</a:t>
            </a:r>
            <a:r>
              <a:rPr lang="en-GB" altLang="en-US" sz="44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44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människor</a:t>
            </a:r>
            <a:r>
              <a:rPr lang="en-GB" altLang="en-US" sz="44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b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I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världen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är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anställda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inom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fiskesektorn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. De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arbetar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med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fiska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förpacka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transportera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och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sälja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 och </a:t>
            </a:r>
            <a:r>
              <a:rPr lang="en-GB" sz="20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skaldjur</a:t>
            </a:r>
            <a:r>
              <a:rPr lang="en-GB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.</a:t>
            </a:r>
            <a:b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endParaRPr lang="en-GB" altLang="en-US" sz="2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endParaRPr lang="en-GB" altLang="en-US" sz="2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endParaRPr lang="en-GB" altLang="en-US" sz="2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Det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innebär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att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b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r>
              <a:rPr lang="en-GB" altLang="en-US" sz="48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en</a:t>
            </a:r>
            <a:r>
              <a:rPr lang="en-GB" altLang="en-US" sz="48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48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av</a:t>
            </a:r>
            <a:r>
              <a:rPr lang="en-GB" altLang="en-US" sz="4800" dirty="0">
                <a:solidFill>
                  <a:schemeClr val="bg1"/>
                </a:solidFill>
                <a:latin typeface="Local Brewery Four" panose="02000506000000020004" pitchFamily="2" charset="77"/>
              </a:rPr>
              <a:t> 10 </a:t>
            </a:r>
            <a:r>
              <a:rPr lang="en-GB" altLang="en-US" sz="48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människor</a:t>
            </a:r>
            <a:r>
              <a:rPr lang="en-GB" altLang="en-US" sz="48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endParaRPr lang="en-GB" altLang="en-US" sz="2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i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världen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på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något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sätt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är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beroende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av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fiske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för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 sin </a:t>
            </a:r>
            <a:r>
              <a:rPr lang="en-GB" altLang="en-US" sz="2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inkomst</a:t>
            </a:r>
            <a: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  <a:t>.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F6E92FA7-A6A8-924D-97B3-2E4A6B99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44500"/>
            <a:ext cx="15716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>
            <a:extLst>
              <a:ext uri="{FF2B5EF4-FFF2-40B4-BE49-F238E27FC236}">
                <a16:creationId xmlns:a16="http://schemas.microsoft.com/office/drawing/2014/main" id="{AA0014FC-7933-7E43-B2B5-1E782846E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5" descr="A pile of fish&#10;&#10;Description automatically generated">
            <a:extLst>
              <a:ext uri="{FF2B5EF4-FFF2-40B4-BE49-F238E27FC236}">
                <a16:creationId xmlns:a16="http://schemas.microsoft.com/office/drawing/2014/main" id="{035D2C3C-CC78-6542-B90F-4B2147A77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CB60D6-846D-3347-BC9B-75AE59E03581}"/>
              </a:ext>
            </a:extLst>
          </p:cNvPr>
          <p:cNvSpPr/>
          <p:nvPr/>
        </p:nvSpPr>
        <p:spPr>
          <a:xfrm>
            <a:off x="725488" y="974725"/>
            <a:ext cx="5019675" cy="510381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6148" name="TextBox 7">
            <a:extLst>
              <a:ext uri="{FF2B5EF4-FFF2-40B4-BE49-F238E27FC236}">
                <a16:creationId xmlns:a16="http://schemas.microsoft.com/office/drawing/2014/main" id="{9F22A54F-9C76-9B4A-8B3D-A5BC7F38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403350"/>
            <a:ext cx="420370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Havet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påverkas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av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oss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människor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och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är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nu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hotat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.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Detta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innebär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att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den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fisk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vi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äter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också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kan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vara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GB" altLang="en-US" sz="3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hotad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. </a:t>
            </a:r>
          </a:p>
          <a:p>
            <a:pPr eaLnBrk="1" hangingPunct="1"/>
            <a:endParaRPr lang="en-GB" altLang="en-US" sz="3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r>
              <a:rPr lang="en-GB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Under de </a:t>
            </a:r>
            <a:r>
              <a:rPr lang="en-GB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sista</a:t>
            </a:r>
            <a:r>
              <a:rPr lang="en-GB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50 </a:t>
            </a:r>
            <a:r>
              <a:rPr lang="en-GB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åren</a:t>
            </a:r>
            <a:r>
              <a:rPr lang="en-GB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har </a:t>
            </a:r>
            <a:r>
              <a:rPr lang="en-GB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världens</a:t>
            </a:r>
            <a:r>
              <a:rPr lang="en-GB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fiskbestånd</a:t>
            </a:r>
            <a:r>
              <a:rPr lang="en-GB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 </a:t>
            </a:r>
            <a:r>
              <a:rPr lang="en-GB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minskat</a:t>
            </a:r>
            <a:r>
              <a:rPr lang="en-GB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nästan</a:t>
            </a:r>
            <a:r>
              <a:rPr lang="en-GB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till </a:t>
            </a:r>
            <a:r>
              <a:rPr lang="en-GB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hälften</a:t>
            </a:r>
            <a:r>
              <a:rPr lang="en-GB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.</a:t>
            </a:r>
            <a:endParaRPr lang="en-GB" altLang="en-US" sz="3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DC8DF522-215D-5740-A4BC-EC2D29E6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825" y="4837113"/>
            <a:ext cx="8905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A picture containing building, outdoor, water&#10;&#10;Description automatically generated">
            <a:extLst>
              <a:ext uri="{FF2B5EF4-FFF2-40B4-BE49-F238E27FC236}">
                <a16:creationId xmlns:a16="http://schemas.microsoft.com/office/drawing/2014/main" id="{27469602-1FCA-DA47-8837-D14E2E349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8A3503-34CD-7D4A-8FE0-65936E323264}"/>
              </a:ext>
            </a:extLst>
          </p:cNvPr>
          <p:cNvSpPr/>
          <p:nvPr/>
        </p:nvSpPr>
        <p:spPr>
          <a:xfrm>
            <a:off x="1584325" y="877888"/>
            <a:ext cx="5018088" cy="49784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E4B6E8E0-8598-EC46-8ABC-D7BDA3FBE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1243429"/>
            <a:ext cx="42037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Överfiske är när en fiskart fiskas för mycket. Då hinner Fiskarna inte reproducera sig i rätt takt för att fiskbeståndet ska stanna på en hållbar nivå – och då börjar fiskbeståndet sjunka.</a:t>
            </a:r>
            <a:endParaRPr lang="en-GB" altLang="en-US" sz="3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8196" name="Picture 8">
            <a:extLst>
              <a:ext uri="{FF2B5EF4-FFF2-40B4-BE49-F238E27FC236}">
                <a16:creationId xmlns:a16="http://schemas.microsoft.com/office/drawing/2014/main" id="{73CEBF81-7293-5540-B2E1-C26402920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150" y="5157788"/>
            <a:ext cx="6540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>
            <a:extLst>
              <a:ext uri="{FF2B5EF4-FFF2-40B4-BE49-F238E27FC236}">
                <a16:creationId xmlns:a16="http://schemas.microsoft.com/office/drawing/2014/main" id="{701690DF-0450-3742-B120-394E1A88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038" y="4797425"/>
            <a:ext cx="882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A flock of seagulls flying in the sky&#10;&#10;Description automatically generated">
            <a:extLst>
              <a:ext uri="{FF2B5EF4-FFF2-40B4-BE49-F238E27FC236}">
                <a16:creationId xmlns:a16="http://schemas.microsoft.com/office/drawing/2014/main" id="{18027769-26BE-3548-8C59-3492B6D8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19E37-8E32-F140-9327-A831864C1559}"/>
              </a:ext>
            </a:extLst>
          </p:cNvPr>
          <p:cNvSpPr/>
          <p:nvPr/>
        </p:nvSpPr>
        <p:spPr>
          <a:xfrm>
            <a:off x="854075" y="5378450"/>
            <a:ext cx="10186988" cy="133191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9219" name="TextBox 5">
            <a:extLst>
              <a:ext uri="{FF2B5EF4-FFF2-40B4-BE49-F238E27FC236}">
                <a16:creationId xmlns:a16="http://schemas.microsoft.com/office/drawing/2014/main" id="{1682DF42-55F9-5D4B-974C-A9D16385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5567363"/>
            <a:ext cx="10104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Allting levande i havet är en del av ett ekosystem och en marin näringsväv. Det som påverkar en art, påverkar även resten!</a:t>
            </a:r>
            <a:endParaRPr lang="en-GB" altLang="en-US" sz="3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A picture containing person, man, building, indoor&#10;&#10;Description automatically generated">
            <a:extLst>
              <a:ext uri="{FF2B5EF4-FFF2-40B4-BE49-F238E27FC236}">
                <a16:creationId xmlns:a16="http://schemas.microsoft.com/office/drawing/2014/main" id="{BABCA52F-24C2-DE44-B6C5-A7789176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7B60C9-6C3E-8A49-B4C6-B7CC13A10F09}"/>
              </a:ext>
            </a:extLst>
          </p:cNvPr>
          <p:cNvSpPr/>
          <p:nvPr/>
        </p:nvSpPr>
        <p:spPr>
          <a:xfrm>
            <a:off x="0" y="0"/>
            <a:ext cx="4752975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10243" name="TextBox 6">
            <a:extLst>
              <a:ext uri="{FF2B5EF4-FFF2-40B4-BE49-F238E27FC236}">
                <a16:creationId xmlns:a16="http://schemas.microsoft.com/office/drawing/2014/main" id="{4E28D787-65D0-7143-80A0-CC39953D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97" y="97436"/>
            <a:ext cx="4270933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För att undvika överfiske kan man istället fiska hållbart. </a:t>
            </a:r>
            <a:br>
              <a:rPr lang="sv-SE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br>
              <a:rPr lang="sv-SE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r>
              <a:rPr lang="sv-SE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hållbart fiske innebär att man inte fiskar för mycket, så att fiskarna kan reproducera sig och växa till sig i både antal och storlek. </a:t>
            </a:r>
            <a:br>
              <a:rPr lang="sv-SE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br>
              <a:rPr lang="sv-SE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r>
              <a:rPr lang="sv-SE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Det är också viktigt att fisket inte skadar annat liv i havet, eller havsmiljön.</a:t>
            </a:r>
            <a: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</a:p>
        </p:txBody>
      </p:sp>
      <p:pic>
        <p:nvPicPr>
          <p:cNvPr id="10244" name="Picture 7">
            <a:extLst>
              <a:ext uri="{FF2B5EF4-FFF2-40B4-BE49-F238E27FC236}">
                <a16:creationId xmlns:a16="http://schemas.microsoft.com/office/drawing/2014/main" id="{C55BD343-1AD0-9D4C-B3D5-A5629C28C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4475" y="280988"/>
            <a:ext cx="15763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F18010-5943-A744-B692-33A829CFCAB8}"/>
              </a:ext>
            </a:extLst>
          </p:cNvPr>
          <p:cNvSpPr/>
          <p:nvPr/>
        </p:nvSpPr>
        <p:spPr>
          <a:xfrm>
            <a:off x="166688" y="204788"/>
            <a:ext cx="3698875" cy="4722812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11267" name="TextBox 6">
            <a:extLst>
              <a:ext uri="{FF2B5EF4-FFF2-40B4-BE49-F238E27FC236}">
                <a16:creationId xmlns:a16="http://schemas.microsoft.com/office/drawing/2014/main" id="{AC5D2D51-C0BE-A74C-B0BA-8B05F68A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633413"/>
            <a:ext cx="32385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För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hållbart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behöver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fiskare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veta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så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mycket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som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möjligt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om den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eller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skaldjur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fångar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och det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ekosystem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de lever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.</a:t>
            </a:r>
            <a:br>
              <a:rPr lang="en-GB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br>
              <a:rPr lang="en-GB" altLang="en-US" sz="1000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De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arbetar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tillsammans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med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forskare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för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förstå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hur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antalet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fiskar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förändras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över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tid</a:t>
            </a:r>
            <a:r>
              <a:rPr lang="en-GB" altLang="en-US" sz="2400" dirty="0">
                <a:solidFill>
                  <a:schemeClr val="bg1"/>
                </a:solidFill>
                <a:latin typeface="Local Brewery Four" panose="02000506000000020004" pitchFamily="2" charset="77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240B7E-268B-9740-9FCA-619178889F3B}"/>
              </a:ext>
            </a:extLst>
          </p:cNvPr>
          <p:cNvSpPr/>
          <p:nvPr/>
        </p:nvSpPr>
        <p:spPr>
          <a:xfrm>
            <a:off x="6310489" y="3231003"/>
            <a:ext cx="5597349" cy="268199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0064B0"/>
              </a:solidFill>
            </a:endParaRPr>
          </a:p>
        </p:txBody>
      </p:sp>
      <p:sp>
        <p:nvSpPr>
          <p:cNvPr id="11269" name="TextBox 8">
            <a:extLst>
              <a:ext uri="{FF2B5EF4-FFF2-40B4-BE49-F238E27FC236}">
                <a16:creationId xmlns:a16="http://schemas.microsoft.com/office/drawing/2014/main" id="{663FC0ED-8DED-8249-88BD-7945CB68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266" y="3499290"/>
            <a:ext cx="525578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Detta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ger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också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ett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mått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på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hur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mycket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kan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ta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upp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utan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att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fiska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för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mycket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.</a:t>
            </a:r>
            <a:br>
              <a:rPr lang="en-GB" altLang="en-US" sz="2400" b="1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br>
              <a:rPr lang="en-GB" altLang="en-US" sz="1000" b="1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endParaRPr lang="en-GB" altLang="en-US" sz="1000" b="1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Detta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kallas</a:t>
            </a:r>
            <a:endParaRPr lang="en-GB" sz="2400" dirty="0">
              <a:solidFill>
                <a:schemeClr val="bg1"/>
              </a:solidFill>
              <a:latin typeface="Local Brewery Five" panose="02000506000000020004" pitchFamily="50" charset="0"/>
            </a:endParaRPr>
          </a:p>
          <a:p>
            <a:pPr eaLnBrk="1" hangingPunct="1"/>
            <a:r>
              <a:rPr lang="en-GB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“Maximal </a:t>
            </a:r>
            <a:r>
              <a:rPr lang="en-GB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hållbar</a:t>
            </a:r>
            <a:r>
              <a:rPr lang="en-GB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avkastning</a:t>
            </a:r>
            <a:r>
              <a:rPr lang="en-GB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”.</a:t>
            </a:r>
            <a:endParaRPr lang="en-GB" altLang="en-US" sz="4000" b="1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11270" name="Picture 11">
            <a:extLst>
              <a:ext uri="{FF2B5EF4-FFF2-40B4-BE49-F238E27FC236}">
                <a16:creationId xmlns:a16="http://schemas.microsoft.com/office/drawing/2014/main" id="{6029D34E-30C6-9045-8946-83E61489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1050" y="342900"/>
            <a:ext cx="75088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>
            <a:extLst>
              <a:ext uri="{FF2B5EF4-FFF2-40B4-BE49-F238E27FC236}">
                <a16:creationId xmlns:a16="http://schemas.microsoft.com/office/drawing/2014/main" id="{3FE317A9-8540-1542-B919-EA75AE26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6819" y="6181283"/>
            <a:ext cx="10890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5167</TotalTime>
  <Words>517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Local Brewery Five</vt:lpstr>
      <vt:lpstr>Local Brewery Four</vt:lpstr>
      <vt:lpstr>Meta Offc Pro</vt:lpstr>
      <vt:lpstr>Office Theme</vt:lpstr>
      <vt:lpstr>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Corbilla</dc:creator>
  <cp:lastModifiedBy>Julia Dahlin</cp:lastModifiedBy>
  <cp:revision>36</cp:revision>
  <cp:lastPrinted>2019-07-09T15:59:32Z</cp:lastPrinted>
  <dcterms:created xsi:type="dcterms:W3CDTF">2019-07-02T11:39:25Z</dcterms:created>
  <dcterms:modified xsi:type="dcterms:W3CDTF">2021-01-07T15:05:18Z</dcterms:modified>
  <cp:contentStatus/>
</cp:coreProperties>
</file>